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Arimo Bold" charset="1" panose="020B0704020202020204"/>
      <p:regular r:id="rId28"/>
    </p:embeddedFont>
    <p:embeddedFont>
      <p:font typeface="Open Sans Bold Italics" charset="1" panose="00000000000000000000"/>
      <p:regular r:id="rId29"/>
    </p:embeddedFont>
    <p:embeddedFont>
      <p:font typeface="Poppins Bold" charset="1" panose="00000800000000000000"/>
      <p:regular r:id="rId30"/>
    </p:embeddedFont>
    <p:embeddedFont>
      <p:font typeface="Canva Sans Bold" charset="1" panose="020B0803030501040103"/>
      <p:regular r:id="rId31"/>
    </p:embeddedFont>
    <p:embeddedFont>
      <p:font typeface="DM Sans Bold Italics" charset="1" panose="00000000000000000000"/>
      <p:regular r:id="rId32"/>
    </p:embeddedFont>
    <p:embeddedFont>
      <p:font typeface="Open Sans Italics" charset="1" panose="00000000000000000000"/>
      <p:regular r:id="rId33"/>
    </p:embeddedFont>
    <p:embeddedFont>
      <p:font typeface="Times New Roman Bold" charset="1" panose="02030802070405020303"/>
      <p:regular r:id="rId34"/>
    </p:embeddedFont>
    <p:embeddedFont>
      <p:font typeface="Calibri (MS) Bold" charset="1" panose="020F0702030404030204"/>
      <p:regular r:id="rId35"/>
    </p:embeddedFont>
    <p:embeddedFont>
      <p:font typeface="Calibri (MS)" charset="1" panose="020F0502020204030204"/>
      <p:regular r:id="rId36"/>
    </p:embeddedFont>
    <p:embeddedFont>
      <p:font typeface="Courier New OS Bold" charset="1" panose="02070609020205020404"/>
      <p:regular r:id="rId37"/>
    </p:embeddedFont>
    <p:embeddedFont>
      <p:font typeface="Calibri (MS) Bold Italics" charset="1" panose="020F07020304040A0204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png>
</file>

<file path=ppt/media/image25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embeddings/oleObject1.bin" Type="http://schemas.openxmlformats.org/officeDocument/2006/relationships/oleObjec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Relationship Id="rId4" Target="../media/image23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7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95600" y="816024"/>
            <a:ext cx="12496800" cy="1263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56"/>
              </a:lnSpc>
            </a:pPr>
            <a:r>
              <a:rPr lang="en-US" sz="540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RISC-V</a:t>
            </a:r>
            <a:r>
              <a:rPr lang="en-US" sz="540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implementation on FPGA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016750" y="3126547"/>
            <a:ext cx="4254500" cy="4244674"/>
            <a:chOff x="0" y="0"/>
            <a:chExt cx="5672667" cy="5659565"/>
          </a:xfrm>
        </p:grpSpPr>
        <p:sp>
          <p:nvSpPr>
            <p:cNvPr name="Freeform 4" id="4" descr="IIT Gandhinagar | Home"/>
            <p:cNvSpPr/>
            <p:nvPr/>
          </p:nvSpPr>
          <p:spPr>
            <a:xfrm flipH="false" flipV="false" rot="0">
              <a:off x="0" y="0"/>
              <a:ext cx="5672709" cy="5659628"/>
            </a:xfrm>
            <a:custGeom>
              <a:avLst/>
              <a:gdLst/>
              <a:ahLst/>
              <a:cxnLst/>
              <a:rect r="r" b="b" t="t" l="l"/>
              <a:pathLst>
                <a:path h="5659628" w="5672709">
                  <a:moveTo>
                    <a:pt x="0" y="0"/>
                  </a:moveTo>
                  <a:lnTo>
                    <a:pt x="5672709" y="0"/>
                  </a:lnTo>
                  <a:lnTo>
                    <a:pt x="5672709" y="5659628"/>
                  </a:lnTo>
                  <a:lnTo>
                    <a:pt x="0" y="56596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61" b="1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548052" y="7608658"/>
            <a:ext cx="7191895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Group Project </a:t>
            </a:r>
          </a:p>
          <a:p>
            <a:pPr algn="ctr">
              <a:lnSpc>
                <a:spcPts val="4800"/>
              </a:lnSpc>
            </a:pPr>
            <a:r>
              <a:rPr lang="en-US" sz="4000" b="true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ES 299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02225" y="413648"/>
            <a:ext cx="10283550" cy="949670"/>
            <a:chOff x="0" y="0"/>
            <a:chExt cx="2708425" cy="2501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8425" cy="250119"/>
            </a:xfrm>
            <a:custGeom>
              <a:avLst/>
              <a:gdLst/>
              <a:ahLst/>
              <a:cxnLst/>
              <a:rect r="r" b="b" t="t" l="l"/>
              <a:pathLst>
                <a:path h="250119" w="2708425">
                  <a:moveTo>
                    <a:pt x="38395" y="0"/>
                  </a:moveTo>
                  <a:lnTo>
                    <a:pt x="2670029" y="0"/>
                  </a:lnTo>
                  <a:cubicBezTo>
                    <a:pt x="2680213" y="0"/>
                    <a:pt x="2689978" y="4045"/>
                    <a:pt x="2697179" y="11246"/>
                  </a:cubicBezTo>
                  <a:cubicBezTo>
                    <a:pt x="2704380" y="18446"/>
                    <a:pt x="2708425" y="28212"/>
                    <a:pt x="2708425" y="38395"/>
                  </a:cubicBezTo>
                  <a:lnTo>
                    <a:pt x="2708425" y="211724"/>
                  </a:lnTo>
                  <a:cubicBezTo>
                    <a:pt x="2708425" y="232929"/>
                    <a:pt x="2691235" y="250119"/>
                    <a:pt x="2670029" y="250119"/>
                  </a:cubicBezTo>
                  <a:lnTo>
                    <a:pt x="38395" y="250119"/>
                  </a:lnTo>
                  <a:cubicBezTo>
                    <a:pt x="17190" y="250119"/>
                    <a:pt x="0" y="232929"/>
                    <a:pt x="0" y="211724"/>
                  </a:cubicBezTo>
                  <a:lnTo>
                    <a:pt x="0" y="38395"/>
                  </a:lnTo>
                  <a:cubicBezTo>
                    <a:pt x="0" y="17190"/>
                    <a:pt x="17190" y="0"/>
                    <a:pt x="383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85725"/>
              <a:ext cx="2708425" cy="335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DGEMM using blocking.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830496" y="1363319"/>
            <a:ext cx="12627009" cy="8923681"/>
            <a:chOff x="0" y="0"/>
            <a:chExt cx="16836012" cy="1189824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418006" cy="11898242"/>
            </a:xfrm>
            <a:custGeom>
              <a:avLst/>
              <a:gdLst/>
              <a:ahLst/>
              <a:cxnLst/>
              <a:rect r="r" b="b" t="t" l="l"/>
              <a:pathLst>
                <a:path h="11898242" w="8418006">
                  <a:moveTo>
                    <a:pt x="0" y="0"/>
                  </a:moveTo>
                  <a:lnTo>
                    <a:pt x="8418006" y="0"/>
                  </a:lnTo>
                  <a:lnTo>
                    <a:pt x="8418006" y="11898242"/>
                  </a:lnTo>
                  <a:lnTo>
                    <a:pt x="0" y="11898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8418006" y="0"/>
              <a:ext cx="8418006" cy="11898242"/>
            </a:xfrm>
            <a:custGeom>
              <a:avLst/>
              <a:gdLst/>
              <a:ahLst/>
              <a:cxnLst/>
              <a:rect r="r" b="b" t="t" l="l"/>
              <a:pathLst>
                <a:path h="11898242" w="8418006">
                  <a:moveTo>
                    <a:pt x="0" y="0"/>
                  </a:moveTo>
                  <a:lnTo>
                    <a:pt x="8418006" y="0"/>
                  </a:lnTo>
                  <a:lnTo>
                    <a:pt x="8418006" y="11898242"/>
                  </a:lnTo>
                  <a:lnTo>
                    <a:pt x="0" y="11898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3011124"/>
            <a:ext cx="18288000" cy="530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4" indent="-377822" lvl="1">
              <a:lnSpc>
                <a:spcPts val="4199"/>
              </a:lnSpc>
              <a:buFont typeface="Arial"/>
              <a:buChar char="•"/>
            </a:pPr>
            <a:r>
              <a:rPr lang="en-US" b="true" sz="3499">
                <a:solidFill>
                  <a:srgbClr val="DD2D2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ISA</a:t>
            </a: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: It's like a guide that shows how software interacts with hardware. It lists all the instructions a computer can understand.</a:t>
            </a:r>
          </a:p>
          <a:p>
            <a:pPr algn="l">
              <a:lnSpc>
                <a:spcPts val="4199"/>
              </a:lnSpc>
            </a:pPr>
          </a:p>
          <a:p>
            <a:pPr algn="l" marL="755644" indent="-377822" lvl="1">
              <a:lnSpc>
                <a:spcPts val="41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RISC-V  is an ISA, and most ISA are similar in structure, although they are different in syntax</a:t>
            </a:r>
          </a:p>
          <a:p>
            <a:pPr algn="l">
              <a:lnSpc>
                <a:spcPts val="4199"/>
              </a:lnSpc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. </a:t>
            </a:r>
          </a:p>
          <a:p>
            <a:pPr algn="l" marL="755644" indent="-377822" lvl="1">
              <a:lnSpc>
                <a:spcPts val="41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Some popular Instruction sets:</a:t>
            </a:r>
          </a:p>
          <a:p>
            <a:pPr algn="l" marL="1511288" indent="-503763" lvl="2">
              <a:lnSpc>
                <a:spcPts val="4199"/>
              </a:lnSpc>
              <a:buFont typeface="Arial"/>
              <a:buChar char="⚬"/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RISC-V</a:t>
            </a:r>
          </a:p>
          <a:p>
            <a:pPr algn="l" marL="1511288" indent="-503763" lvl="2">
              <a:lnSpc>
                <a:spcPts val="4199"/>
              </a:lnSpc>
              <a:buFont typeface="Arial"/>
              <a:buChar char="⚬"/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MIPS</a:t>
            </a:r>
          </a:p>
          <a:p>
            <a:pPr algn="l" marL="1511288" indent="-503763" lvl="2">
              <a:lnSpc>
                <a:spcPts val="4199"/>
              </a:lnSpc>
              <a:buFont typeface="Arial"/>
              <a:buChar char="⚬"/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Intelx86</a:t>
            </a:r>
          </a:p>
          <a:p>
            <a:pPr algn="l" marL="755644" indent="-377822" lvl="1">
              <a:lnSpc>
                <a:spcPts val="4199"/>
              </a:lnSpc>
              <a:buFont typeface="Arial"/>
              <a:buChar char="•"/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RISC-V uses three operands per instruction.  (eg. add a, b, c . The sum of b and c is placed in a)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Object 2" id="2"/>
          <p:cNvGraphicFramePr/>
          <p:nvPr/>
        </p:nvGraphicFramePr>
        <p:xfrm>
          <a:off x="46756" y="1028700"/>
          <a:ext cx="7586157" cy="4274588"/>
        </p:xfrm>
        <a:graphic>
          <a:graphicData uri="http://schemas.openxmlformats.org/presentationml/2006/ole">
            <p:oleObj imgW="9105900" imgH="57912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5438632" y="79030"/>
            <a:ext cx="7410737" cy="949670"/>
            <a:chOff x="0" y="0"/>
            <a:chExt cx="1951799" cy="2501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51799" cy="250119"/>
            </a:xfrm>
            <a:custGeom>
              <a:avLst/>
              <a:gdLst/>
              <a:ahLst/>
              <a:cxnLst/>
              <a:rect r="r" b="b" t="t" l="l"/>
              <a:pathLst>
                <a:path h="250119" w="1951799">
                  <a:moveTo>
                    <a:pt x="53279" y="0"/>
                  </a:moveTo>
                  <a:lnTo>
                    <a:pt x="1898520" y="0"/>
                  </a:lnTo>
                  <a:cubicBezTo>
                    <a:pt x="1927945" y="0"/>
                    <a:pt x="1951799" y="23854"/>
                    <a:pt x="1951799" y="53279"/>
                  </a:cubicBezTo>
                  <a:lnTo>
                    <a:pt x="1951799" y="196840"/>
                  </a:lnTo>
                  <a:cubicBezTo>
                    <a:pt x="1951799" y="226265"/>
                    <a:pt x="1927945" y="250119"/>
                    <a:pt x="1898520" y="250119"/>
                  </a:cubicBezTo>
                  <a:lnTo>
                    <a:pt x="53279" y="250119"/>
                  </a:lnTo>
                  <a:cubicBezTo>
                    <a:pt x="39149" y="250119"/>
                    <a:pt x="25597" y="244506"/>
                    <a:pt x="15605" y="234514"/>
                  </a:cubicBezTo>
                  <a:cubicBezTo>
                    <a:pt x="5613" y="224522"/>
                    <a:pt x="0" y="210970"/>
                    <a:pt x="0" y="196840"/>
                  </a:cubicBezTo>
                  <a:lnTo>
                    <a:pt x="0" y="53279"/>
                  </a:lnTo>
                  <a:cubicBezTo>
                    <a:pt x="0" y="39149"/>
                    <a:pt x="5613" y="25597"/>
                    <a:pt x="15605" y="15605"/>
                  </a:cubicBezTo>
                  <a:cubicBezTo>
                    <a:pt x="25597" y="5613"/>
                    <a:pt x="39149" y="0"/>
                    <a:pt x="5327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1951799" cy="335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RISC-V Instruction Formats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38632" y="253827"/>
            <a:ext cx="7410737" cy="949670"/>
            <a:chOff x="0" y="0"/>
            <a:chExt cx="1951799" cy="2501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51799" cy="250119"/>
            </a:xfrm>
            <a:custGeom>
              <a:avLst/>
              <a:gdLst/>
              <a:ahLst/>
              <a:cxnLst/>
              <a:rect r="r" b="b" t="t" l="l"/>
              <a:pathLst>
                <a:path h="250119" w="1951799">
                  <a:moveTo>
                    <a:pt x="53279" y="0"/>
                  </a:moveTo>
                  <a:lnTo>
                    <a:pt x="1898520" y="0"/>
                  </a:lnTo>
                  <a:cubicBezTo>
                    <a:pt x="1927945" y="0"/>
                    <a:pt x="1951799" y="23854"/>
                    <a:pt x="1951799" y="53279"/>
                  </a:cubicBezTo>
                  <a:lnTo>
                    <a:pt x="1951799" y="196840"/>
                  </a:lnTo>
                  <a:cubicBezTo>
                    <a:pt x="1951799" y="226265"/>
                    <a:pt x="1927945" y="250119"/>
                    <a:pt x="1898520" y="250119"/>
                  </a:cubicBezTo>
                  <a:lnTo>
                    <a:pt x="53279" y="250119"/>
                  </a:lnTo>
                  <a:cubicBezTo>
                    <a:pt x="39149" y="250119"/>
                    <a:pt x="25597" y="244506"/>
                    <a:pt x="15605" y="234514"/>
                  </a:cubicBezTo>
                  <a:cubicBezTo>
                    <a:pt x="5613" y="224522"/>
                    <a:pt x="0" y="210970"/>
                    <a:pt x="0" y="196840"/>
                  </a:cubicBezTo>
                  <a:lnTo>
                    <a:pt x="0" y="53279"/>
                  </a:lnTo>
                  <a:cubicBezTo>
                    <a:pt x="0" y="39149"/>
                    <a:pt x="5613" y="25597"/>
                    <a:pt x="15605" y="15605"/>
                  </a:cubicBezTo>
                  <a:cubicBezTo>
                    <a:pt x="25597" y="5613"/>
                    <a:pt x="39149" y="0"/>
                    <a:pt x="5327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85725"/>
              <a:ext cx="1951799" cy="335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How is machine code decoded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419582" y="1475323"/>
            <a:ext cx="7410737" cy="886632"/>
            <a:chOff x="0" y="0"/>
            <a:chExt cx="1951799" cy="23351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51799" cy="233516"/>
            </a:xfrm>
            <a:custGeom>
              <a:avLst/>
              <a:gdLst/>
              <a:ahLst/>
              <a:cxnLst/>
              <a:rect r="r" b="b" t="t" l="l"/>
              <a:pathLst>
                <a:path h="233516" w="1951799">
                  <a:moveTo>
                    <a:pt x="53279" y="0"/>
                  </a:moveTo>
                  <a:lnTo>
                    <a:pt x="1898520" y="0"/>
                  </a:lnTo>
                  <a:cubicBezTo>
                    <a:pt x="1927945" y="0"/>
                    <a:pt x="1951799" y="23854"/>
                    <a:pt x="1951799" y="53279"/>
                  </a:cubicBezTo>
                  <a:lnTo>
                    <a:pt x="1951799" y="180237"/>
                  </a:lnTo>
                  <a:cubicBezTo>
                    <a:pt x="1951799" y="194368"/>
                    <a:pt x="1946185" y="207919"/>
                    <a:pt x="1936194" y="217911"/>
                  </a:cubicBezTo>
                  <a:cubicBezTo>
                    <a:pt x="1926202" y="227903"/>
                    <a:pt x="1912650" y="233516"/>
                    <a:pt x="1898520" y="233516"/>
                  </a:cubicBezTo>
                  <a:lnTo>
                    <a:pt x="53279" y="233516"/>
                  </a:lnTo>
                  <a:cubicBezTo>
                    <a:pt x="39149" y="233516"/>
                    <a:pt x="25597" y="227903"/>
                    <a:pt x="15605" y="217911"/>
                  </a:cubicBezTo>
                  <a:cubicBezTo>
                    <a:pt x="5613" y="207919"/>
                    <a:pt x="0" y="194368"/>
                    <a:pt x="0" y="180237"/>
                  </a:cubicBezTo>
                  <a:lnTo>
                    <a:pt x="0" y="53279"/>
                  </a:lnTo>
                  <a:cubicBezTo>
                    <a:pt x="0" y="39149"/>
                    <a:pt x="5613" y="25597"/>
                    <a:pt x="15605" y="15605"/>
                  </a:cubicBezTo>
                  <a:cubicBezTo>
                    <a:pt x="25597" y="5613"/>
                    <a:pt x="39149" y="0"/>
                    <a:pt x="5327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951799" cy="290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9"/>
                </a:lnSpc>
              </a:pPr>
              <a:r>
                <a:rPr lang="en-US" b="true" sz="26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30'd 7  : data = 32'h00312023 ;  // sw x3, 0(x2)</a:t>
              </a:r>
            </a:p>
          </p:txBody>
        </p:sp>
      </p:grpSp>
      <p:sp>
        <p:nvSpPr>
          <p:cNvPr name="AutoShape 8" id="8"/>
          <p:cNvSpPr/>
          <p:nvPr/>
        </p:nvSpPr>
        <p:spPr>
          <a:xfrm>
            <a:off x="9124950" y="2361955"/>
            <a:ext cx="0" cy="88011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9" id="9"/>
          <p:cNvGrpSpPr/>
          <p:nvPr/>
        </p:nvGrpSpPr>
        <p:grpSpPr>
          <a:xfrm rot="0">
            <a:off x="5438632" y="3246656"/>
            <a:ext cx="7410737" cy="886632"/>
            <a:chOff x="0" y="0"/>
            <a:chExt cx="1951799" cy="23351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51799" cy="233516"/>
            </a:xfrm>
            <a:custGeom>
              <a:avLst/>
              <a:gdLst/>
              <a:ahLst/>
              <a:cxnLst/>
              <a:rect r="r" b="b" t="t" l="l"/>
              <a:pathLst>
                <a:path h="233516" w="1951799">
                  <a:moveTo>
                    <a:pt x="53279" y="0"/>
                  </a:moveTo>
                  <a:lnTo>
                    <a:pt x="1898520" y="0"/>
                  </a:lnTo>
                  <a:cubicBezTo>
                    <a:pt x="1927945" y="0"/>
                    <a:pt x="1951799" y="23854"/>
                    <a:pt x="1951799" y="53279"/>
                  </a:cubicBezTo>
                  <a:lnTo>
                    <a:pt x="1951799" y="180237"/>
                  </a:lnTo>
                  <a:cubicBezTo>
                    <a:pt x="1951799" y="194368"/>
                    <a:pt x="1946185" y="207919"/>
                    <a:pt x="1936194" y="217911"/>
                  </a:cubicBezTo>
                  <a:cubicBezTo>
                    <a:pt x="1926202" y="227903"/>
                    <a:pt x="1912650" y="233516"/>
                    <a:pt x="1898520" y="233516"/>
                  </a:cubicBezTo>
                  <a:lnTo>
                    <a:pt x="53279" y="233516"/>
                  </a:lnTo>
                  <a:cubicBezTo>
                    <a:pt x="39149" y="233516"/>
                    <a:pt x="25597" y="227903"/>
                    <a:pt x="15605" y="217911"/>
                  </a:cubicBezTo>
                  <a:cubicBezTo>
                    <a:pt x="5613" y="207919"/>
                    <a:pt x="0" y="194368"/>
                    <a:pt x="0" y="180237"/>
                  </a:cubicBezTo>
                  <a:lnTo>
                    <a:pt x="0" y="53279"/>
                  </a:lnTo>
                  <a:cubicBezTo>
                    <a:pt x="0" y="39149"/>
                    <a:pt x="5613" y="25597"/>
                    <a:pt x="15605" y="15605"/>
                  </a:cubicBezTo>
                  <a:cubicBezTo>
                    <a:pt x="25597" y="5613"/>
                    <a:pt x="39149" y="0"/>
                    <a:pt x="5327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951799" cy="290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9"/>
                </a:lnSpc>
              </a:pPr>
              <a:r>
                <a:rPr lang="en-US" b="true" sz="26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S-Type Instruction</a:t>
              </a:r>
            </a:p>
          </p:txBody>
        </p:sp>
      </p:grpSp>
      <p:sp>
        <p:nvSpPr>
          <p:cNvPr name="AutoShape 12" id="12"/>
          <p:cNvSpPr/>
          <p:nvPr/>
        </p:nvSpPr>
        <p:spPr>
          <a:xfrm>
            <a:off x="9105900" y="4108038"/>
            <a:ext cx="0" cy="56817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13" id="13"/>
          <p:cNvGrpSpPr/>
          <p:nvPr/>
        </p:nvGrpSpPr>
        <p:grpSpPr>
          <a:xfrm rot="0">
            <a:off x="4687468" y="4676213"/>
            <a:ext cx="9190059" cy="886632"/>
            <a:chOff x="0" y="0"/>
            <a:chExt cx="2420427" cy="23351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420427" cy="233516"/>
            </a:xfrm>
            <a:custGeom>
              <a:avLst/>
              <a:gdLst/>
              <a:ahLst/>
              <a:cxnLst/>
              <a:rect r="r" b="b" t="t" l="l"/>
              <a:pathLst>
                <a:path h="233516" w="2420427">
                  <a:moveTo>
                    <a:pt x="42964" y="0"/>
                  </a:moveTo>
                  <a:lnTo>
                    <a:pt x="2377464" y="0"/>
                  </a:lnTo>
                  <a:cubicBezTo>
                    <a:pt x="2388858" y="0"/>
                    <a:pt x="2399786" y="4527"/>
                    <a:pt x="2407844" y="12584"/>
                  </a:cubicBezTo>
                  <a:cubicBezTo>
                    <a:pt x="2415901" y="20641"/>
                    <a:pt x="2420427" y="31569"/>
                    <a:pt x="2420427" y="42964"/>
                  </a:cubicBezTo>
                  <a:lnTo>
                    <a:pt x="2420427" y="190553"/>
                  </a:lnTo>
                  <a:cubicBezTo>
                    <a:pt x="2420427" y="201947"/>
                    <a:pt x="2415901" y="212875"/>
                    <a:pt x="2407844" y="220932"/>
                  </a:cubicBezTo>
                  <a:cubicBezTo>
                    <a:pt x="2399786" y="228990"/>
                    <a:pt x="2388858" y="233516"/>
                    <a:pt x="2377464" y="233516"/>
                  </a:cubicBezTo>
                  <a:lnTo>
                    <a:pt x="42964" y="233516"/>
                  </a:lnTo>
                  <a:cubicBezTo>
                    <a:pt x="31569" y="233516"/>
                    <a:pt x="20641" y="228990"/>
                    <a:pt x="12584" y="220932"/>
                  </a:cubicBezTo>
                  <a:cubicBezTo>
                    <a:pt x="4527" y="212875"/>
                    <a:pt x="0" y="201947"/>
                    <a:pt x="0" y="190553"/>
                  </a:cubicBezTo>
                  <a:lnTo>
                    <a:pt x="0" y="42964"/>
                  </a:lnTo>
                  <a:cubicBezTo>
                    <a:pt x="0" y="31569"/>
                    <a:pt x="4527" y="20641"/>
                    <a:pt x="12584" y="12584"/>
                  </a:cubicBezTo>
                  <a:cubicBezTo>
                    <a:pt x="20641" y="4527"/>
                    <a:pt x="31569" y="0"/>
                    <a:pt x="42964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2420427" cy="290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3239"/>
                </a:lnSpc>
              </a:pPr>
              <a:r>
                <a:rPr lang="en-US" sz="2699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32 bit binary = 0000 0000 0011 0001 0010 0000 0010 0011₂</a:t>
              </a:r>
            </a:p>
          </p:txBody>
        </p:sp>
      </p:grpSp>
      <p:sp>
        <p:nvSpPr>
          <p:cNvPr name="AutoShape 16" id="16"/>
          <p:cNvSpPr/>
          <p:nvPr/>
        </p:nvSpPr>
        <p:spPr>
          <a:xfrm>
            <a:off x="9086850" y="5606700"/>
            <a:ext cx="0" cy="56817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17" id="17"/>
          <p:cNvGrpSpPr/>
          <p:nvPr/>
        </p:nvGrpSpPr>
        <p:grpSpPr>
          <a:xfrm rot="0">
            <a:off x="4569725" y="6131020"/>
            <a:ext cx="9190059" cy="1225850"/>
            <a:chOff x="0" y="0"/>
            <a:chExt cx="2420427" cy="32285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420427" cy="322858"/>
            </a:xfrm>
            <a:custGeom>
              <a:avLst/>
              <a:gdLst/>
              <a:ahLst/>
              <a:cxnLst/>
              <a:rect r="r" b="b" t="t" l="l"/>
              <a:pathLst>
                <a:path h="322858" w="2420427">
                  <a:moveTo>
                    <a:pt x="42964" y="0"/>
                  </a:moveTo>
                  <a:lnTo>
                    <a:pt x="2377464" y="0"/>
                  </a:lnTo>
                  <a:cubicBezTo>
                    <a:pt x="2388858" y="0"/>
                    <a:pt x="2399786" y="4527"/>
                    <a:pt x="2407844" y="12584"/>
                  </a:cubicBezTo>
                  <a:cubicBezTo>
                    <a:pt x="2415901" y="20641"/>
                    <a:pt x="2420427" y="31569"/>
                    <a:pt x="2420427" y="42964"/>
                  </a:cubicBezTo>
                  <a:lnTo>
                    <a:pt x="2420427" y="279894"/>
                  </a:lnTo>
                  <a:cubicBezTo>
                    <a:pt x="2420427" y="291289"/>
                    <a:pt x="2415901" y="302217"/>
                    <a:pt x="2407844" y="310274"/>
                  </a:cubicBezTo>
                  <a:cubicBezTo>
                    <a:pt x="2399786" y="318331"/>
                    <a:pt x="2388858" y="322858"/>
                    <a:pt x="2377464" y="322858"/>
                  </a:cubicBezTo>
                  <a:lnTo>
                    <a:pt x="42964" y="322858"/>
                  </a:lnTo>
                  <a:cubicBezTo>
                    <a:pt x="31569" y="322858"/>
                    <a:pt x="20641" y="318331"/>
                    <a:pt x="12584" y="310274"/>
                  </a:cubicBezTo>
                  <a:cubicBezTo>
                    <a:pt x="4527" y="302217"/>
                    <a:pt x="0" y="291289"/>
                    <a:pt x="0" y="279894"/>
                  </a:cubicBezTo>
                  <a:lnTo>
                    <a:pt x="0" y="42964"/>
                  </a:lnTo>
                  <a:cubicBezTo>
                    <a:pt x="0" y="31569"/>
                    <a:pt x="4527" y="20641"/>
                    <a:pt x="12584" y="12584"/>
                  </a:cubicBezTo>
                  <a:cubicBezTo>
                    <a:pt x="20641" y="4527"/>
                    <a:pt x="31569" y="0"/>
                    <a:pt x="42964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2420427" cy="380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9"/>
                </a:lnSpc>
              </a:pPr>
              <a:r>
                <a:rPr lang="en-US" sz="2699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0000000 00011 00010 010 00000 0100011</a:t>
              </a:r>
            </a:p>
            <a:p>
              <a:pPr algn="ctr">
                <a:lnSpc>
                  <a:spcPts val="323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106943" y="6688983"/>
            <a:ext cx="1604768" cy="586756"/>
            <a:chOff x="0" y="0"/>
            <a:chExt cx="422655" cy="15453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22655" cy="154537"/>
            </a:xfrm>
            <a:custGeom>
              <a:avLst/>
              <a:gdLst/>
              <a:ahLst/>
              <a:cxnLst/>
              <a:rect r="r" b="b" t="t" l="l"/>
              <a:pathLst>
                <a:path h="154537" w="422655">
                  <a:moveTo>
                    <a:pt x="77268" y="0"/>
                  </a:moveTo>
                  <a:lnTo>
                    <a:pt x="345387" y="0"/>
                  </a:lnTo>
                  <a:cubicBezTo>
                    <a:pt x="365879" y="0"/>
                    <a:pt x="385533" y="8141"/>
                    <a:pt x="400023" y="22631"/>
                  </a:cubicBezTo>
                  <a:cubicBezTo>
                    <a:pt x="414514" y="37122"/>
                    <a:pt x="422655" y="56775"/>
                    <a:pt x="422655" y="77268"/>
                  </a:cubicBezTo>
                  <a:lnTo>
                    <a:pt x="422655" y="77268"/>
                  </a:lnTo>
                  <a:cubicBezTo>
                    <a:pt x="422655" y="97761"/>
                    <a:pt x="414514" y="117415"/>
                    <a:pt x="400023" y="131905"/>
                  </a:cubicBezTo>
                  <a:cubicBezTo>
                    <a:pt x="385533" y="146396"/>
                    <a:pt x="365879" y="154537"/>
                    <a:pt x="345387" y="154537"/>
                  </a:cubicBezTo>
                  <a:lnTo>
                    <a:pt x="77268" y="154537"/>
                  </a:lnTo>
                  <a:cubicBezTo>
                    <a:pt x="56775" y="154537"/>
                    <a:pt x="37122" y="146396"/>
                    <a:pt x="22631" y="131905"/>
                  </a:cubicBezTo>
                  <a:cubicBezTo>
                    <a:pt x="8141" y="117415"/>
                    <a:pt x="0" y="97761"/>
                    <a:pt x="0" y="77268"/>
                  </a:cubicBezTo>
                  <a:lnTo>
                    <a:pt x="0" y="77268"/>
                  </a:lnTo>
                  <a:cubicBezTo>
                    <a:pt x="0" y="56775"/>
                    <a:pt x="8141" y="37122"/>
                    <a:pt x="22631" y="22631"/>
                  </a:cubicBezTo>
                  <a:cubicBezTo>
                    <a:pt x="37122" y="8141"/>
                    <a:pt x="56775" y="0"/>
                    <a:pt x="7726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9525"/>
              <a:ext cx="422655" cy="164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80"/>
                </a:lnSpc>
              </a:pPr>
              <a:r>
                <a:rPr lang="en-US" b="true" sz="1900">
                  <a:solidFill>
                    <a:srgbClr val="000000"/>
                  </a:solidFill>
                  <a:latin typeface="Courier New OS Bold"/>
                  <a:ea typeface="Courier New OS Bold"/>
                  <a:cs typeface="Courier New OS Bold"/>
                  <a:sym typeface="Courier New OS Bold"/>
                </a:rPr>
                <a:t>imm[11:5]</a:t>
              </a:r>
            </a:p>
          </p:txBody>
        </p:sp>
      </p:grpSp>
      <p:sp>
        <p:nvSpPr>
          <p:cNvPr name="AutoShape 23" id="23"/>
          <p:cNvSpPr/>
          <p:nvPr/>
        </p:nvSpPr>
        <p:spPr>
          <a:xfrm flipV="true">
            <a:off x="6227333" y="6548823"/>
            <a:ext cx="1242209" cy="1666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4" id="24"/>
          <p:cNvGrpSpPr/>
          <p:nvPr/>
        </p:nvGrpSpPr>
        <p:grpSpPr>
          <a:xfrm rot="0">
            <a:off x="7586652" y="6675899"/>
            <a:ext cx="943027" cy="612925"/>
            <a:chOff x="0" y="0"/>
            <a:chExt cx="248369" cy="161429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48369" cy="161429"/>
            </a:xfrm>
            <a:custGeom>
              <a:avLst/>
              <a:gdLst/>
              <a:ahLst/>
              <a:cxnLst/>
              <a:rect r="r" b="b" t="t" l="l"/>
              <a:pathLst>
                <a:path h="161429" w="248369">
                  <a:moveTo>
                    <a:pt x="80714" y="0"/>
                  </a:moveTo>
                  <a:lnTo>
                    <a:pt x="167655" y="0"/>
                  </a:lnTo>
                  <a:cubicBezTo>
                    <a:pt x="212232" y="0"/>
                    <a:pt x="248369" y="36137"/>
                    <a:pt x="248369" y="80714"/>
                  </a:cubicBezTo>
                  <a:lnTo>
                    <a:pt x="248369" y="80714"/>
                  </a:lnTo>
                  <a:cubicBezTo>
                    <a:pt x="248369" y="102121"/>
                    <a:pt x="239865" y="122651"/>
                    <a:pt x="224729" y="137788"/>
                  </a:cubicBezTo>
                  <a:cubicBezTo>
                    <a:pt x="209592" y="152925"/>
                    <a:pt x="189062" y="161429"/>
                    <a:pt x="167655" y="161429"/>
                  </a:cubicBezTo>
                  <a:lnTo>
                    <a:pt x="80714" y="161429"/>
                  </a:lnTo>
                  <a:cubicBezTo>
                    <a:pt x="36137" y="161429"/>
                    <a:pt x="0" y="125292"/>
                    <a:pt x="0" y="80714"/>
                  </a:cubicBezTo>
                  <a:lnTo>
                    <a:pt x="0" y="80714"/>
                  </a:lnTo>
                  <a:cubicBezTo>
                    <a:pt x="0" y="36137"/>
                    <a:pt x="36137" y="0"/>
                    <a:pt x="807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"/>
              <a:ext cx="248369" cy="1709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80"/>
                </a:lnSpc>
              </a:pPr>
              <a:r>
                <a:rPr lang="en-US" b="true" sz="1900">
                  <a:solidFill>
                    <a:srgbClr val="000000"/>
                  </a:solidFill>
                  <a:latin typeface="Courier New OS Bold"/>
                  <a:ea typeface="Courier New OS Bold"/>
                  <a:cs typeface="Courier New OS Bold"/>
                  <a:sym typeface="Courier New OS Bold"/>
                </a:rPr>
                <a:t>rs2</a:t>
              </a:r>
            </a:p>
          </p:txBody>
        </p:sp>
      </p:grpSp>
      <p:sp>
        <p:nvSpPr>
          <p:cNvPr name="AutoShape 27" id="27"/>
          <p:cNvSpPr/>
          <p:nvPr/>
        </p:nvSpPr>
        <p:spPr>
          <a:xfrm>
            <a:off x="7488591" y="6548823"/>
            <a:ext cx="971602" cy="1666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8" id="28"/>
          <p:cNvGrpSpPr/>
          <p:nvPr/>
        </p:nvGrpSpPr>
        <p:grpSpPr>
          <a:xfrm rot="0">
            <a:off x="8529679" y="6688983"/>
            <a:ext cx="943027" cy="612925"/>
            <a:chOff x="0" y="0"/>
            <a:chExt cx="248369" cy="161429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48369" cy="161429"/>
            </a:xfrm>
            <a:custGeom>
              <a:avLst/>
              <a:gdLst/>
              <a:ahLst/>
              <a:cxnLst/>
              <a:rect r="r" b="b" t="t" l="l"/>
              <a:pathLst>
                <a:path h="161429" w="248369">
                  <a:moveTo>
                    <a:pt x="80714" y="0"/>
                  </a:moveTo>
                  <a:lnTo>
                    <a:pt x="167655" y="0"/>
                  </a:lnTo>
                  <a:cubicBezTo>
                    <a:pt x="212232" y="0"/>
                    <a:pt x="248369" y="36137"/>
                    <a:pt x="248369" y="80714"/>
                  </a:cubicBezTo>
                  <a:lnTo>
                    <a:pt x="248369" y="80714"/>
                  </a:lnTo>
                  <a:cubicBezTo>
                    <a:pt x="248369" y="102121"/>
                    <a:pt x="239865" y="122651"/>
                    <a:pt x="224729" y="137788"/>
                  </a:cubicBezTo>
                  <a:cubicBezTo>
                    <a:pt x="209592" y="152925"/>
                    <a:pt x="189062" y="161429"/>
                    <a:pt x="167655" y="161429"/>
                  </a:cubicBezTo>
                  <a:lnTo>
                    <a:pt x="80714" y="161429"/>
                  </a:lnTo>
                  <a:cubicBezTo>
                    <a:pt x="36137" y="161429"/>
                    <a:pt x="0" y="125292"/>
                    <a:pt x="0" y="80714"/>
                  </a:cubicBezTo>
                  <a:lnTo>
                    <a:pt x="0" y="80714"/>
                  </a:lnTo>
                  <a:cubicBezTo>
                    <a:pt x="0" y="36137"/>
                    <a:pt x="36137" y="0"/>
                    <a:pt x="807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9525"/>
              <a:ext cx="248369" cy="1709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80"/>
                </a:lnSpc>
              </a:pPr>
              <a:r>
                <a:rPr lang="en-US" b="true" sz="1900">
                  <a:solidFill>
                    <a:srgbClr val="000000"/>
                  </a:solidFill>
                  <a:latin typeface="Courier New OS Bold"/>
                  <a:ea typeface="Courier New OS Bold"/>
                  <a:cs typeface="Courier New OS Bold"/>
                  <a:sym typeface="Courier New OS Bold"/>
                </a:rPr>
                <a:t>rs1</a:t>
              </a:r>
            </a:p>
          </p:txBody>
        </p:sp>
      </p:grpSp>
      <p:sp>
        <p:nvSpPr>
          <p:cNvPr name="AutoShape 31" id="31"/>
          <p:cNvSpPr/>
          <p:nvPr/>
        </p:nvSpPr>
        <p:spPr>
          <a:xfrm flipV="true">
            <a:off x="8479243" y="6565490"/>
            <a:ext cx="89599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2" id="32"/>
          <p:cNvGrpSpPr/>
          <p:nvPr/>
        </p:nvGrpSpPr>
        <p:grpSpPr>
          <a:xfrm rot="0">
            <a:off x="9410645" y="6688983"/>
            <a:ext cx="722873" cy="612925"/>
            <a:chOff x="0" y="0"/>
            <a:chExt cx="190386" cy="161429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90386" cy="161429"/>
            </a:xfrm>
            <a:custGeom>
              <a:avLst/>
              <a:gdLst/>
              <a:ahLst/>
              <a:cxnLst/>
              <a:rect r="r" b="b" t="t" l="l"/>
              <a:pathLst>
                <a:path h="161429" w="190386">
                  <a:moveTo>
                    <a:pt x="80714" y="0"/>
                  </a:moveTo>
                  <a:lnTo>
                    <a:pt x="109672" y="0"/>
                  </a:lnTo>
                  <a:cubicBezTo>
                    <a:pt x="154249" y="0"/>
                    <a:pt x="190386" y="36137"/>
                    <a:pt x="190386" y="80714"/>
                  </a:cubicBezTo>
                  <a:lnTo>
                    <a:pt x="190386" y="80714"/>
                  </a:lnTo>
                  <a:cubicBezTo>
                    <a:pt x="190386" y="125292"/>
                    <a:pt x="154249" y="161429"/>
                    <a:pt x="109672" y="161429"/>
                  </a:cubicBezTo>
                  <a:lnTo>
                    <a:pt x="80714" y="161429"/>
                  </a:lnTo>
                  <a:cubicBezTo>
                    <a:pt x="36137" y="161429"/>
                    <a:pt x="0" y="125292"/>
                    <a:pt x="0" y="80714"/>
                  </a:cubicBezTo>
                  <a:lnTo>
                    <a:pt x="0" y="80714"/>
                  </a:lnTo>
                  <a:cubicBezTo>
                    <a:pt x="0" y="36137"/>
                    <a:pt x="36137" y="0"/>
                    <a:pt x="807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9525"/>
              <a:ext cx="190386" cy="1709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80"/>
                </a:lnSpc>
              </a:pPr>
              <a:r>
                <a:rPr lang="en-US" b="true" sz="1400">
                  <a:solidFill>
                    <a:srgbClr val="000000"/>
                  </a:solidFill>
                  <a:latin typeface="Courier New OS Bold"/>
                  <a:ea typeface="Courier New OS Bold"/>
                  <a:cs typeface="Courier New OS Bold"/>
                  <a:sym typeface="Courier New OS Bold"/>
                </a:rPr>
                <a:t>funct3</a:t>
              </a:r>
            </a:p>
          </p:txBody>
        </p:sp>
      </p:grpSp>
      <p:sp>
        <p:nvSpPr>
          <p:cNvPr name="AutoShape 35" id="35"/>
          <p:cNvSpPr/>
          <p:nvPr/>
        </p:nvSpPr>
        <p:spPr>
          <a:xfrm flipV="true">
            <a:off x="9408621" y="6565490"/>
            <a:ext cx="59354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6" id="36"/>
          <p:cNvGrpSpPr/>
          <p:nvPr/>
        </p:nvGrpSpPr>
        <p:grpSpPr>
          <a:xfrm rot="0">
            <a:off x="10085893" y="6688983"/>
            <a:ext cx="943027" cy="612925"/>
            <a:chOff x="0" y="0"/>
            <a:chExt cx="248369" cy="161429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248369" cy="161429"/>
            </a:xfrm>
            <a:custGeom>
              <a:avLst/>
              <a:gdLst/>
              <a:ahLst/>
              <a:cxnLst/>
              <a:rect r="r" b="b" t="t" l="l"/>
              <a:pathLst>
                <a:path h="161429" w="248369">
                  <a:moveTo>
                    <a:pt x="80714" y="0"/>
                  </a:moveTo>
                  <a:lnTo>
                    <a:pt x="167655" y="0"/>
                  </a:lnTo>
                  <a:cubicBezTo>
                    <a:pt x="212232" y="0"/>
                    <a:pt x="248369" y="36137"/>
                    <a:pt x="248369" y="80714"/>
                  </a:cubicBezTo>
                  <a:lnTo>
                    <a:pt x="248369" y="80714"/>
                  </a:lnTo>
                  <a:cubicBezTo>
                    <a:pt x="248369" y="102121"/>
                    <a:pt x="239865" y="122651"/>
                    <a:pt x="224729" y="137788"/>
                  </a:cubicBezTo>
                  <a:cubicBezTo>
                    <a:pt x="209592" y="152925"/>
                    <a:pt x="189062" y="161429"/>
                    <a:pt x="167655" y="161429"/>
                  </a:cubicBezTo>
                  <a:lnTo>
                    <a:pt x="80714" y="161429"/>
                  </a:lnTo>
                  <a:cubicBezTo>
                    <a:pt x="36137" y="161429"/>
                    <a:pt x="0" y="125292"/>
                    <a:pt x="0" y="80714"/>
                  </a:cubicBezTo>
                  <a:lnTo>
                    <a:pt x="0" y="80714"/>
                  </a:lnTo>
                  <a:cubicBezTo>
                    <a:pt x="0" y="36137"/>
                    <a:pt x="36137" y="0"/>
                    <a:pt x="807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19050"/>
              <a:ext cx="248369" cy="1804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60"/>
                </a:lnSpc>
              </a:pPr>
              <a:r>
                <a:rPr lang="en-US" b="true" sz="1300">
                  <a:solidFill>
                    <a:srgbClr val="000000"/>
                  </a:solidFill>
                  <a:latin typeface="Courier New OS Bold"/>
                  <a:ea typeface="Courier New OS Bold"/>
                  <a:cs typeface="Courier New OS Bold"/>
                  <a:sym typeface="Courier New OS Bold"/>
                </a:rPr>
                <a:t>imm[4:0]</a:t>
              </a:r>
            </a:p>
          </p:txBody>
        </p:sp>
      </p:grpSp>
      <p:sp>
        <p:nvSpPr>
          <p:cNvPr name="AutoShape 39" id="39"/>
          <p:cNvSpPr/>
          <p:nvPr/>
        </p:nvSpPr>
        <p:spPr>
          <a:xfrm flipV="true">
            <a:off x="10010718" y="6565490"/>
            <a:ext cx="89599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0" id="40"/>
          <p:cNvGrpSpPr/>
          <p:nvPr/>
        </p:nvGrpSpPr>
        <p:grpSpPr>
          <a:xfrm rot="0">
            <a:off x="10939752" y="6688983"/>
            <a:ext cx="1367684" cy="612925"/>
            <a:chOff x="0" y="0"/>
            <a:chExt cx="360213" cy="161429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360213" cy="161429"/>
            </a:xfrm>
            <a:custGeom>
              <a:avLst/>
              <a:gdLst/>
              <a:ahLst/>
              <a:cxnLst/>
              <a:rect r="r" b="b" t="t" l="l"/>
              <a:pathLst>
                <a:path h="161429" w="360213">
                  <a:moveTo>
                    <a:pt x="80714" y="0"/>
                  </a:moveTo>
                  <a:lnTo>
                    <a:pt x="279499" y="0"/>
                  </a:lnTo>
                  <a:cubicBezTo>
                    <a:pt x="324076" y="0"/>
                    <a:pt x="360213" y="36137"/>
                    <a:pt x="360213" y="80714"/>
                  </a:cubicBezTo>
                  <a:lnTo>
                    <a:pt x="360213" y="80714"/>
                  </a:lnTo>
                  <a:cubicBezTo>
                    <a:pt x="360213" y="102121"/>
                    <a:pt x="351709" y="122651"/>
                    <a:pt x="336572" y="137788"/>
                  </a:cubicBezTo>
                  <a:cubicBezTo>
                    <a:pt x="321436" y="152925"/>
                    <a:pt x="300906" y="161429"/>
                    <a:pt x="279499" y="161429"/>
                  </a:cubicBezTo>
                  <a:lnTo>
                    <a:pt x="80714" y="161429"/>
                  </a:lnTo>
                  <a:cubicBezTo>
                    <a:pt x="36137" y="161429"/>
                    <a:pt x="0" y="125292"/>
                    <a:pt x="0" y="80714"/>
                  </a:cubicBezTo>
                  <a:lnTo>
                    <a:pt x="0" y="80714"/>
                  </a:lnTo>
                  <a:cubicBezTo>
                    <a:pt x="0" y="36137"/>
                    <a:pt x="36137" y="0"/>
                    <a:pt x="807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9525"/>
              <a:ext cx="360213" cy="1709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80"/>
                </a:lnSpc>
              </a:pPr>
              <a:r>
                <a:rPr lang="en-US" b="true" sz="1900">
                  <a:solidFill>
                    <a:srgbClr val="000000"/>
                  </a:solidFill>
                  <a:latin typeface="Courier New OS Bold"/>
                  <a:ea typeface="Courier New OS Bold"/>
                  <a:cs typeface="Courier New OS Bold"/>
                  <a:sym typeface="Courier New OS Bold"/>
                </a:rPr>
                <a:t>opcode</a:t>
              </a:r>
            </a:p>
          </p:txBody>
        </p:sp>
      </p:grpSp>
      <p:sp>
        <p:nvSpPr>
          <p:cNvPr name="AutoShape 43" id="43"/>
          <p:cNvSpPr/>
          <p:nvPr/>
        </p:nvSpPr>
        <p:spPr>
          <a:xfrm>
            <a:off x="10905043" y="6565490"/>
            <a:ext cx="1278024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4" id="44"/>
          <p:cNvSpPr/>
          <p:nvPr/>
        </p:nvSpPr>
        <p:spPr>
          <a:xfrm flipV="true">
            <a:off x="11581238" y="6443117"/>
            <a:ext cx="3740647" cy="68936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45" id="45"/>
          <p:cNvGrpSpPr/>
          <p:nvPr/>
        </p:nvGrpSpPr>
        <p:grpSpPr>
          <a:xfrm rot="0">
            <a:off x="15321885" y="5890788"/>
            <a:ext cx="2570476" cy="1104658"/>
            <a:chOff x="0" y="0"/>
            <a:chExt cx="676998" cy="290939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676998" cy="290939"/>
            </a:xfrm>
            <a:custGeom>
              <a:avLst/>
              <a:gdLst/>
              <a:ahLst/>
              <a:cxnLst/>
              <a:rect r="r" b="b" t="t" l="l"/>
              <a:pathLst>
                <a:path h="290939" w="676998">
                  <a:moveTo>
                    <a:pt x="145469" y="0"/>
                  </a:moveTo>
                  <a:lnTo>
                    <a:pt x="531529" y="0"/>
                  </a:lnTo>
                  <a:cubicBezTo>
                    <a:pt x="611869" y="0"/>
                    <a:pt x="676998" y="65129"/>
                    <a:pt x="676998" y="145469"/>
                  </a:cubicBezTo>
                  <a:lnTo>
                    <a:pt x="676998" y="145469"/>
                  </a:lnTo>
                  <a:cubicBezTo>
                    <a:pt x="676998" y="225810"/>
                    <a:pt x="611869" y="290939"/>
                    <a:pt x="531529" y="290939"/>
                  </a:cubicBezTo>
                  <a:lnTo>
                    <a:pt x="145469" y="290939"/>
                  </a:lnTo>
                  <a:cubicBezTo>
                    <a:pt x="65129" y="290939"/>
                    <a:pt x="0" y="225810"/>
                    <a:pt x="0" y="145469"/>
                  </a:cubicBezTo>
                  <a:lnTo>
                    <a:pt x="0" y="145469"/>
                  </a:lnTo>
                  <a:cubicBezTo>
                    <a:pt x="0" y="65129"/>
                    <a:pt x="65129" y="0"/>
                    <a:pt x="14546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7" id="47"/>
            <p:cNvSpPr txBox="true"/>
            <p:nvPr/>
          </p:nvSpPr>
          <p:spPr>
            <a:xfrm>
              <a:off x="0" y="-57150"/>
              <a:ext cx="676998" cy="3480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39"/>
                </a:lnSpc>
              </a:pPr>
              <a:r>
                <a:rPr lang="en-US" b="true" sz="26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S-type (stores) opcode</a:t>
              </a:r>
            </a:p>
          </p:txBody>
        </p:sp>
      </p:grpSp>
      <p:sp>
        <p:nvSpPr>
          <p:cNvPr name="AutoShape 48" id="48"/>
          <p:cNvSpPr/>
          <p:nvPr/>
        </p:nvSpPr>
        <p:spPr>
          <a:xfrm>
            <a:off x="10458714" y="7113432"/>
            <a:ext cx="3301071" cy="112147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49" id="49"/>
          <p:cNvGrpSpPr/>
          <p:nvPr/>
        </p:nvGrpSpPr>
        <p:grpSpPr>
          <a:xfrm rot="0">
            <a:off x="13759785" y="7803493"/>
            <a:ext cx="3728330" cy="862822"/>
            <a:chOff x="0" y="0"/>
            <a:chExt cx="981947" cy="227245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981947" cy="227245"/>
            </a:xfrm>
            <a:custGeom>
              <a:avLst/>
              <a:gdLst/>
              <a:ahLst/>
              <a:cxnLst/>
              <a:rect r="r" b="b" t="t" l="l"/>
              <a:pathLst>
                <a:path h="227245" w="981947">
                  <a:moveTo>
                    <a:pt x="105902" y="0"/>
                  </a:moveTo>
                  <a:lnTo>
                    <a:pt x="876045" y="0"/>
                  </a:lnTo>
                  <a:cubicBezTo>
                    <a:pt x="934533" y="0"/>
                    <a:pt x="981947" y="47414"/>
                    <a:pt x="981947" y="105902"/>
                  </a:cubicBezTo>
                  <a:lnTo>
                    <a:pt x="981947" y="121343"/>
                  </a:lnTo>
                  <a:cubicBezTo>
                    <a:pt x="981947" y="179831"/>
                    <a:pt x="934533" y="227245"/>
                    <a:pt x="876045" y="227245"/>
                  </a:cubicBezTo>
                  <a:lnTo>
                    <a:pt x="105902" y="227245"/>
                  </a:lnTo>
                  <a:cubicBezTo>
                    <a:pt x="47414" y="227245"/>
                    <a:pt x="0" y="179831"/>
                    <a:pt x="0" y="121343"/>
                  </a:cubicBezTo>
                  <a:lnTo>
                    <a:pt x="0" y="105902"/>
                  </a:lnTo>
                  <a:cubicBezTo>
                    <a:pt x="0" y="47414"/>
                    <a:pt x="47414" y="0"/>
                    <a:pt x="10590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1" id="51"/>
            <p:cNvSpPr txBox="true"/>
            <p:nvPr/>
          </p:nvSpPr>
          <p:spPr>
            <a:xfrm>
              <a:off x="0" y="-47625"/>
              <a:ext cx="981947" cy="2748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  <a:r>
                <a:rPr lang="en-US" b="true" sz="21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lower 5 bits of 12-bit immediate</a:t>
              </a:r>
            </a:p>
          </p:txBody>
        </p:sp>
      </p:grpSp>
      <p:sp>
        <p:nvSpPr>
          <p:cNvPr name="AutoShape 52" id="52"/>
          <p:cNvSpPr/>
          <p:nvPr/>
        </p:nvSpPr>
        <p:spPr>
          <a:xfrm>
            <a:off x="9791132" y="7301908"/>
            <a:ext cx="3301071" cy="184448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53" id="53"/>
          <p:cNvGrpSpPr/>
          <p:nvPr/>
        </p:nvGrpSpPr>
        <p:grpSpPr>
          <a:xfrm rot="0">
            <a:off x="13092203" y="8826889"/>
            <a:ext cx="3728330" cy="862822"/>
            <a:chOff x="0" y="0"/>
            <a:chExt cx="981947" cy="227245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981947" cy="227245"/>
            </a:xfrm>
            <a:custGeom>
              <a:avLst/>
              <a:gdLst/>
              <a:ahLst/>
              <a:cxnLst/>
              <a:rect r="r" b="b" t="t" l="l"/>
              <a:pathLst>
                <a:path h="227245" w="981947">
                  <a:moveTo>
                    <a:pt x="105902" y="0"/>
                  </a:moveTo>
                  <a:lnTo>
                    <a:pt x="876045" y="0"/>
                  </a:lnTo>
                  <a:cubicBezTo>
                    <a:pt x="934533" y="0"/>
                    <a:pt x="981947" y="47414"/>
                    <a:pt x="981947" y="105902"/>
                  </a:cubicBezTo>
                  <a:lnTo>
                    <a:pt x="981947" y="121343"/>
                  </a:lnTo>
                  <a:cubicBezTo>
                    <a:pt x="981947" y="179831"/>
                    <a:pt x="934533" y="227245"/>
                    <a:pt x="876045" y="227245"/>
                  </a:cubicBezTo>
                  <a:lnTo>
                    <a:pt x="105902" y="227245"/>
                  </a:lnTo>
                  <a:cubicBezTo>
                    <a:pt x="47414" y="227245"/>
                    <a:pt x="0" y="179831"/>
                    <a:pt x="0" y="121343"/>
                  </a:cubicBezTo>
                  <a:lnTo>
                    <a:pt x="0" y="105902"/>
                  </a:lnTo>
                  <a:cubicBezTo>
                    <a:pt x="0" y="47414"/>
                    <a:pt x="47414" y="0"/>
                    <a:pt x="10590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5" id="55"/>
            <p:cNvSpPr txBox="true"/>
            <p:nvPr/>
          </p:nvSpPr>
          <p:spPr>
            <a:xfrm>
              <a:off x="0" y="-47625"/>
              <a:ext cx="981947" cy="2748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  <a:r>
                <a:rPr lang="en-US" b="true" sz="21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“store word” width selector</a:t>
              </a:r>
            </a:p>
          </p:txBody>
        </p:sp>
      </p:grpSp>
      <p:sp>
        <p:nvSpPr>
          <p:cNvPr name="AutoShape 56" id="56"/>
          <p:cNvSpPr/>
          <p:nvPr/>
        </p:nvSpPr>
        <p:spPr>
          <a:xfrm>
            <a:off x="8982142" y="7082183"/>
            <a:ext cx="0" cy="217611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57" id="57"/>
          <p:cNvGrpSpPr/>
          <p:nvPr/>
        </p:nvGrpSpPr>
        <p:grpSpPr>
          <a:xfrm rot="0">
            <a:off x="7117977" y="9258300"/>
            <a:ext cx="3728330" cy="862822"/>
            <a:chOff x="0" y="0"/>
            <a:chExt cx="981947" cy="227245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981947" cy="227245"/>
            </a:xfrm>
            <a:custGeom>
              <a:avLst/>
              <a:gdLst/>
              <a:ahLst/>
              <a:cxnLst/>
              <a:rect r="r" b="b" t="t" l="l"/>
              <a:pathLst>
                <a:path h="227245" w="981947">
                  <a:moveTo>
                    <a:pt x="105902" y="0"/>
                  </a:moveTo>
                  <a:lnTo>
                    <a:pt x="876045" y="0"/>
                  </a:lnTo>
                  <a:cubicBezTo>
                    <a:pt x="934533" y="0"/>
                    <a:pt x="981947" y="47414"/>
                    <a:pt x="981947" y="105902"/>
                  </a:cubicBezTo>
                  <a:lnTo>
                    <a:pt x="981947" y="121343"/>
                  </a:lnTo>
                  <a:cubicBezTo>
                    <a:pt x="981947" y="179831"/>
                    <a:pt x="934533" y="227245"/>
                    <a:pt x="876045" y="227245"/>
                  </a:cubicBezTo>
                  <a:lnTo>
                    <a:pt x="105902" y="227245"/>
                  </a:lnTo>
                  <a:cubicBezTo>
                    <a:pt x="47414" y="227245"/>
                    <a:pt x="0" y="179831"/>
                    <a:pt x="0" y="121343"/>
                  </a:cubicBezTo>
                  <a:lnTo>
                    <a:pt x="0" y="105902"/>
                  </a:lnTo>
                  <a:cubicBezTo>
                    <a:pt x="0" y="47414"/>
                    <a:pt x="47414" y="0"/>
                    <a:pt x="10590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9" id="59"/>
            <p:cNvSpPr txBox="true"/>
            <p:nvPr/>
          </p:nvSpPr>
          <p:spPr>
            <a:xfrm>
              <a:off x="0" y="-47625"/>
              <a:ext cx="981947" cy="2748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  <a:r>
                <a:rPr lang="en-US" b="true" sz="21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base register (address pointer)</a:t>
              </a:r>
            </a:p>
          </p:txBody>
        </p:sp>
      </p:grpSp>
      <p:sp>
        <p:nvSpPr>
          <p:cNvPr name="AutoShape 60" id="60"/>
          <p:cNvSpPr/>
          <p:nvPr/>
        </p:nvSpPr>
        <p:spPr>
          <a:xfrm flipH="true">
            <a:off x="6909326" y="7113432"/>
            <a:ext cx="1211368" cy="112147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61" id="61"/>
          <p:cNvGrpSpPr/>
          <p:nvPr/>
        </p:nvGrpSpPr>
        <p:grpSpPr>
          <a:xfrm rot="0">
            <a:off x="5045161" y="8234904"/>
            <a:ext cx="3728330" cy="862822"/>
            <a:chOff x="0" y="0"/>
            <a:chExt cx="981947" cy="227245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981947" cy="227245"/>
            </a:xfrm>
            <a:custGeom>
              <a:avLst/>
              <a:gdLst/>
              <a:ahLst/>
              <a:cxnLst/>
              <a:rect r="r" b="b" t="t" l="l"/>
              <a:pathLst>
                <a:path h="227245" w="981947">
                  <a:moveTo>
                    <a:pt x="105902" y="0"/>
                  </a:moveTo>
                  <a:lnTo>
                    <a:pt x="876045" y="0"/>
                  </a:lnTo>
                  <a:cubicBezTo>
                    <a:pt x="934533" y="0"/>
                    <a:pt x="981947" y="47414"/>
                    <a:pt x="981947" y="105902"/>
                  </a:cubicBezTo>
                  <a:lnTo>
                    <a:pt x="981947" y="121343"/>
                  </a:lnTo>
                  <a:cubicBezTo>
                    <a:pt x="981947" y="179831"/>
                    <a:pt x="934533" y="227245"/>
                    <a:pt x="876045" y="227245"/>
                  </a:cubicBezTo>
                  <a:lnTo>
                    <a:pt x="105902" y="227245"/>
                  </a:lnTo>
                  <a:cubicBezTo>
                    <a:pt x="47414" y="227245"/>
                    <a:pt x="0" y="179831"/>
                    <a:pt x="0" y="121343"/>
                  </a:cubicBezTo>
                  <a:lnTo>
                    <a:pt x="0" y="105902"/>
                  </a:lnTo>
                  <a:cubicBezTo>
                    <a:pt x="0" y="47414"/>
                    <a:pt x="47414" y="0"/>
                    <a:pt x="10590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63" id="63"/>
            <p:cNvSpPr txBox="true"/>
            <p:nvPr/>
          </p:nvSpPr>
          <p:spPr>
            <a:xfrm>
              <a:off x="0" y="-47625"/>
              <a:ext cx="981947" cy="2748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  <a:r>
                <a:rPr lang="en-US" b="true" sz="21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source register (data to store)</a:t>
              </a:r>
            </a:p>
          </p:txBody>
        </p:sp>
      </p:grpSp>
      <p:sp>
        <p:nvSpPr>
          <p:cNvPr name="AutoShape 64" id="64"/>
          <p:cNvSpPr/>
          <p:nvPr/>
        </p:nvSpPr>
        <p:spPr>
          <a:xfrm flipH="true">
            <a:off x="2543887" y="7082183"/>
            <a:ext cx="4356965" cy="174470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65" id="65"/>
          <p:cNvGrpSpPr/>
          <p:nvPr/>
        </p:nvGrpSpPr>
        <p:grpSpPr>
          <a:xfrm rot="0">
            <a:off x="679722" y="8826889"/>
            <a:ext cx="3728330" cy="884579"/>
            <a:chOff x="0" y="0"/>
            <a:chExt cx="981947" cy="232976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0" y="0"/>
              <a:ext cx="981947" cy="232976"/>
            </a:xfrm>
            <a:custGeom>
              <a:avLst/>
              <a:gdLst/>
              <a:ahLst/>
              <a:cxnLst/>
              <a:rect r="r" b="b" t="t" l="l"/>
              <a:pathLst>
                <a:path h="232976" w="981947">
                  <a:moveTo>
                    <a:pt x="105902" y="0"/>
                  </a:moveTo>
                  <a:lnTo>
                    <a:pt x="876045" y="0"/>
                  </a:lnTo>
                  <a:cubicBezTo>
                    <a:pt x="934533" y="0"/>
                    <a:pt x="981947" y="47414"/>
                    <a:pt x="981947" y="105902"/>
                  </a:cubicBezTo>
                  <a:lnTo>
                    <a:pt x="981947" y="127073"/>
                  </a:lnTo>
                  <a:cubicBezTo>
                    <a:pt x="981947" y="185562"/>
                    <a:pt x="934533" y="232976"/>
                    <a:pt x="876045" y="232976"/>
                  </a:cubicBezTo>
                  <a:lnTo>
                    <a:pt x="105902" y="232976"/>
                  </a:lnTo>
                  <a:cubicBezTo>
                    <a:pt x="47414" y="232976"/>
                    <a:pt x="0" y="185562"/>
                    <a:pt x="0" y="127073"/>
                  </a:cubicBezTo>
                  <a:lnTo>
                    <a:pt x="0" y="105902"/>
                  </a:lnTo>
                  <a:cubicBezTo>
                    <a:pt x="0" y="47414"/>
                    <a:pt x="47414" y="0"/>
                    <a:pt x="10590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67" id="67"/>
            <p:cNvSpPr txBox="true"/>
            <p:nvPr/>
          </p:nvSpPr>
          <p:spPr>
            <a:xfrm>
              <a:off x="0" y="-47625"/>
              <a:ext cx="981947" cy="280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  <a:r>
                <a:rPr lang="en-US" b="true" sz="21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upper 7 bits of 12-bit immediate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05072" y="1655619"/>
            <a:ext cx="15521645" cy="8217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3  : data = 32'h00000113  ;                                            // addi x2,x0,0         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4  : data = 32'h00000193  ;                                            // addi  x3, x0, 0  i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5  : data = 32'h00100213  ;                                            // addi  x4, x0, 0  j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6  : data = 32'h02400313  ;                                            // addi  x6, x0, 36  n      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7  : data = 32'h00000413  ;                                            // addi  x8, x0, 0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8  : data = 32'h00000493  ;                                            // addi  x9, x0, 0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9  : data = 32'h0a61d263  ;                                            //bge x3,x6,164=(50-9)*4-&gt;end of program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11  : data = 32'h04625863 ;                                           //bge x4,x6,80=(31-11)*4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14  : data = 32'h00012403 ;                                           // lw x8,0(x2)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18  : data = 32'h00420213 ;                                           // addi  x4, x4, 4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19  : data = 32'h00412483 ;                                           // lw x9,4(x2)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23  : data = 32'h0084da63 ;                                           //bge x9,x8,20=(28-23)*4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24  : data = 32'h00912023 ;                                           //sw x9,0(x2)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25  : data = 32'h00812223 ;                                           //sw x8,4(x2)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29  : data = 32'h00410113 ;                                           // addi x2,x2,4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30  : data = 32'hfb5ff06f ;                                              //jal x0,-76=(11-30)*4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31  : data = 32'h00418193 ;                                           // addi  x3, x3, 4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32  : data = 32'h00000213 ;                                           // addi  x4, x0, 0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33  : data = 32'h00000113 ;                                           // addi x2,x0,0</a:t>
            </a:r>
          </a:p>
          <a:p>
            <a:pPr algn="l">
              <a:lnSpc>
                <a:spcPts val="3246"/>
              </a:lnSpc>
              <a:spcBef>
                <a:spcPct val="0"/>
              </a:spcBef>
            </a:pPr>
            <a:r>
              <a:rPr lang="en-US" b="true" sz="270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34  : data = 32'hf9dff06f ;                                              //jal x0,-100=(9-34)*4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5438632" y="253827"/>
            <a:ext cx="7410737" cy="949670"/>
            <a:chOff x="0" y="0"/>
            <a:chExt cx="1951799" cy="2501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51799" cy="250119"/>
            </a:xfrm>
            <a:custGeom>
              <a:avLst/>
              <a:gdLst/>
              <a:ahLst/>
              <a:cxnLst/>
              <a:rect r="r" b="b" t="t" l="l"/>
              <a:pathLst>
                <a:path h="250119" w="1951799">
                  <a:moveTo>
                    <a:pt x="53279" y="0"/>
                  </a:moveTo>
                  <a:lnTo>
                    <a:pt x="1898520" y="0"/>
                  </a:lnTo>
                  <a:cubicBezTo>
                    <a:pt x="1927945" y="0"/>
                    <a:pt x="1951799" y="23854"/>
                    <a:pt x="1951799" y="53279"/>
                  </a:cubicBezTo>
                  <a:lnTo>
                    <a:pt x="1951799" y="196840"/>
                  </a:lnTo>
                  <a:cubicBezTo>
                    <a:pt x="1951799" y="226265"/>
                    <a:pt x="1927945" y="250119"/>
                    <a:pt x="1898520" y="250119"/>
                  </a:cubicBezTo>
                  <a:lnTo>
                    <a:pt x="53279" y="250119"/>
                  </a:lnTo>
                  <a:cubicBezTo>
                    <a:pt x="39149" y="250119"/>
                    <a:pt x="25597" y="244506"/>
                    <a:pt x="15605" y="234514"/>
                  </a:cubicBezTo>
                  <a:cubicBezTo>
                    <a:pt x="5613" y="224522"/>
                    <a:pt x="0" y="210970"/>
                    <a:pt x="0" y="196840"/>
                  </a:cubicBezTo>
                  <a:lnTo>
                    <a:pt x="0" y="53279"/>
                  </a:lnTo>
                  <a:cubicBezTo>
                    <a:pt x="0" y="39149"/>
                    <a:pt x="5613" y="25597"/>
                    <a:pt x="15605" y="15605"/>
                  </a:cubicBezTo>
                  <a:cubicBezTo>
                    <a:pt x="25597" y="5613"/>
                    <a:pt x="39149" y="0"/>
                    <a:pt x="5327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1951799" cy="335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Assembly code for sorting array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42221" y="1755948"/>
            <a:ext cx="14203557" cy="8261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50  : data = 32'h02c00113 ;                                        // addi x2,x0,44  x2 = 0 (memory base)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51  : data = 32'h00000193 ;                                       // addi  x3, x0, 0  x3 = fib[0] = 0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52  : data = 32'h00100213 ;                                       // addi  x4, x0, 1 x4 = fib[1] = 1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53  : data = 32'h00000393 ;                                       // addi  x7, x0, 0 x7 = i = 0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// Store fib[0] and fib[1]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54  : data = 32'h00312023 ;                                       // sw x3, 0(x2)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55  : data = 32'h00412223 ;                                       // sw x4, 4(x2)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// Set loop counter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59  : data = 32'h02800313 ;                                   // addi x6, x0, 40          loop 10 times (fib[2] to fib[6])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60  : data = 32'h00000813 ;                                   //addi x16,x0,0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61  : data = 32'h00000793 ;                                   //addi x15,x0,0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//// fib_loop: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62  : data = 32'h2463dc63 ;                                    // bge x7, x6, 600        → if i &gt;= 10, goto end (PC=14)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63  : data = 32'h00418833 ;                                   // add x16, x3, x4       → x16 = x3 + x4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64  : data = 32'h007107b3 ;                                   // add x15, x2, x7       → x15 = x2 + i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66  : data = 32'h0107a423 ;                                   // sw x16, 8(x15)        → MEM[x2 + i + 8] = x16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70  : data = 32'h00020193 ;                                   // addi x3, x4, 0        → x3 = x4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71  : data = 32'h00080213 ;                                   // addi x4, x16, 0       → x4 = x16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72  : data = 32'h00438393 ;                                   // addi x7, x7, 4        → i = i + 4 (next index)</a:t>
            </a:r>
          </a:p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b="true" sz="24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30'd 73  : data = 32'hfd5ff06f ;                                      // jal x0, -44=(62-73)*4 → go back to fib_loop (PC = 7)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5438632" y="253827"/>
            <a:ext cx="7410737" cy="1549745"/>
            <a:chOff x="0" y="0"/>
            <a:chExt cx="1951799" cy="4081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51799" cy="408163"/>
            </a:xfrm>
            <a:custGeom>
              <a:avLst/>
              <a:gdLst/>
              <a:ahLst/>
              <a:cxnLst/>
              <a:rect r="r" b="b" t="t" l="l"/>
              <a:pathLst>
                <a:path h="408163" w="1951799">
                  <a:moveTo>
                    <a:pt x="53279" y="0"/>
                  </a:moveTo>
                  <a:lnTo>
                    <a:pt x="1898520" y="0"/>
                  </a:lnTo>
                  <a:cubicBezTo>
                    <a:pt x="1927945" y="0"/>
                    <a:pt x="1951799" y="23854"/>
                    <a:pt x="1951799" y="53279"/>
                  </a:cubicBezTo>
                  <a:lnTo>
                    <a:pt x="1951799" y="354884"/>
                  </a:lnTo>
                  <a:cubicBezTo>
                    <a:pt x="1951799" y="369015"/>
                    <a:pt x="1946185" y="382566"/>
                    <a:pt x="1936194" y="392558"/>
                  </a:cubicBezTo>
                  <a:cubicBezTo>
                    <a:pt x="1926202" y="402550"/>
                    <a:pt x="1912650" y="408163"/>
                    <a:pt x="1898520" y="408163"/>
                  </a:cubicBezTo>
                  <a:lnTo>
                    <a:pt x="53279" y="408163"/>
                  </a:lnTo>
                  <a:cubicBezTo>
                    <a:pt x="39149" y="408163"/>
                    <a:pt x="25597" y="402550"/>
                    <a:pt x="15605" y="392558"/>
                  </a:cubicBezTo>
                  <a:cubicBezTo>
                    <a:pt x="5613" y="382566"/>
                    <a:pt x="0" y="369015"/>
                    <a:pt x="0" y="354884"/>
                  </a:cubicBezTo>
                  <a:lnTo>
                    <a:pt x="0" y="53279"/>
                  </a:lnTo>
                  <a:cubicBezTo>
                    <a:pt x="0" y="39149"/>
                    <a:pt x="5613" y="25597"/>
                    <a:pt x="15605" y="15605"/>
                  </a:cubicBezTo>
                  <a:cubicBezTo>
                    <a:pt x="25597" y="5613"/>
                    <a:pt x="39149" y="0"/>
                    <a:pt x="5327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1951799" cy="493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Assembly code for Fibonacci series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6591136" y="4621740"/>
            <a:ext cx="2205039" cy="6005520"/>
            <a:chOff x="0" y="0"/>
            <a:chExt cx="3873500" cy="105496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6350" y="6350"/>
              <a:ext cx="3860800" cy="10536936"/>
            </a:xfrm>
            <a:custGeom>
              <a:avLst/>
              <a:gdLst/>
              <a:ahLst/>
              <a:cxnLst/>
              <a:rect r="r" b="b" t="t" l="l"/>
              <a:pathLst>
                <a:path h="10536936" w="3860800">
                  <a:moveTo>
                    <a:pt x="0" y="0"/>
                  </a:moveTo>
                  <a:lnTo>
                    <a:pt x="3860800" y="0"/>
                  </a:lnTo>
                  <a:lnTo>
                    <a:pt x="3860800" y="10536936"/>
                  </a:lnTo>
                  <a:lnTo>
                    <a:pt x="0" y="10536936"/>
                  </a:lnTo>
                  <a:close/>
                </a:path>
              </a:pathLst>
            </a:custGeom>
            <a:solidFill>
              <a:srgbClr val="93CDDD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73500" cy="10549636"/>
            </a:xfrm>
            <a:custGeom>
              <a:avLst/>
              <a:gdLst/>
              <a:ahLst/>
              <a:cxnLst/>
              <a:rect r="r" b="b" t="t" l="l"/>
              <a:pathLst>
                <a:path h="10549636" w="3873500">
                  <a:moveTo>
                    <a:pt x="6350" y="0"/>
                  </a:moveTo>
                  <a:lnTo>
                    <a:pt x="3867150" y="0"/>
                  </a:lnTo>
                  <a:cubicBezTo>
                    <a:pt x="3870706" y="0"/>
                    <a:pt x="3873500" y="2794"/>
                    <a:pt x="3873500" y="6350"/>
                  </a:cubicBezTo>
                  <a:lnTo>
                    <a:pt x="3873500" y="10543286"/>
                  </a:lnTo>
                  <a:cubicBezTo>
                    <a:pt x="3873500" y="10546842"/>
                    <a:pt x="3870706" y="10549636"/>
                    <a:pt x="3867150" y="10549636"/>
                  </a:cubicBezTo>
                  <a:lnTo>
                    <a:pt x="6350" y="10549636"/>
                  </a:lnTo>
                  <a:cubicBezTo>
                    <a:pt x="2794" y="10549636"/>
                    <a:pt x="0" y="10546842"/>
                    <a:pt x="0" y="10543286"/>
                  </a:cubicBezTo>
                  <a:lnTo>
                    <a:pt x="0" y="6350"/>
                  </a:lnTo>
                  <a:cubicBezTo>
                    <a:pt x="0" y="2794"/>
                    <a:pt x="2794" y="0"/>
                    <a:pt x="6350" y="0"/>
                  </a:cubicBezTo>
                  <a:moveTo>
                    <a:pt x="6350" y="12700"/>
                  </a:moveTo>
                  <a:lnTo>
                    <a:pt x="6350" y="6350"/>
                  </a:lnTo>
                  <a:lnTo>
                    <a:pt x="12700" y="6350"/>
                  </a:lnTo>
                  <a:lnTo>
                    <a:pt x="12700" y="10543286"/>
                  </a:lnTo>
                  <a:lnTo>
                    <a:pt x="6350" y="10543286"/>
                  </a:lnTo>
                  <a:lnTo>
                    <a:pt x="6350" y="10536936"/>
                  </a:lnTo>
                  <a:lnTo>
                    <a:pt x="3867150" y="10536936"/>
                  </a:lnTo>
                  <a:lnTo>
                    <a:pt x="3867150" y="10543286"/>
                  </a:lnTo>
                  <a:lnTo>
                    <a:pt x="3860800" y="10543286"/>
                  </a:lnTo>
                  <a:lnTo>
                    <a:pt x="3860800" y="6350"/>
                  </a:lnTo>
                  <a:lnTo>
                    <a:pt x="3867150" y="6350"/>
                  </a:lnTo>
                  <a:lnTo>
                    <a:pt x="3867150" y="12700"/>
                  </a:lnTo>
                  <a:lnTo>
                    <a:pt x="6350" y="12700"/>
                  </a:lnTo>
                  <a:close/>
                </a:path>
              </a:pathLst>
            </a:custGeom>
            <a:solidFill>
              <a:srgbClr val="98B954"/>
            </a:solidFill>
          </p:spPr>
        </p:sp>
      </p:grpSp>
      <p:sp>
        <p:nvSpPr>
          <p:cNvPr name="AutoShape 5" id="5"/>
          <p:cNvSpPr/>
          <p:nvPr/>
        </p:nvSpPr>
        <p:spPr>
          <a:xfrm flipV="true">
            <a:off x="8977934" y="8673733"/>
            <a:ext cx="7230" cy="816949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6" id="6"/>
          <p:cNvSpPr/>
          <p:nvPr/>
        </p:nvSpPr>
        <p:spPr>
          <a:xfrm flipV="true">
            <a:off x="7767291" y="5849847"/>
            <a:ext cx="7230" cy="70127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7" id="7"/>
          <p:cNvSpPr/>
          <p:nvPr/>
        </p:nvSpPr>
        <p:spPr>
          <a:xfrm flipV="true">
            <a:off x="8164239" y="5849798"/>
            <a:ext cx="7230" cy="70127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8" id="8"/>
          <p:cNvSpPr txBox="true"/>
          <p:nvPr/>
        </p:nvSpPr>
        <p:spPr>
          <a:xfrm rot="-5400000">
            <a:off x="9530946" y="9080362"/>
            <a:ext cx="592816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dout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4230977" y="137182"/>
            <a:ext cx="1812229" cy="4414897"/>
            <a:chOff x="0" y="0"/>
            <a:chExt cx="3183467" cy="775546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6891" y="16891"/>
              <a:ext cx="3149600" cy="7721600"/>
            </a:xfrm>
            <a:custGeom>
              <a:avLst/>
              <a:gdLst/>
              <a:ahLst/>
              <a:cxnLst/>
              <a:rect r="r" b="b" t="t" l="l"/>
              <a:pathLst>
                <a:path h="7721600" w="3149600">
                  <a:moveTo>
                    <a:pt x="0" y="0"/>
                  </a:moveTo>
                  <a:lnTo>
                    <a:pt x="3149600" y="0"/>
                  </a:lnTo>
                  <a:lnTo>
                    <a:pt x="3149600" y="7721600"/>
                  </a:lnTo>
                  <a:lnTo>
                    <a:pt x="0" y="7721600"/>
                  </a:lnTo>
                  <a:close/>
                </a:path>
              </a:pathLst>
            </a:custGeom>
            <a:solidFill>
              <a:srgbClr val="B7DEE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83382" cy="7755382"/>
            </a:xfrm>
            <a:custGeom>
              <a:avLst/>
              <a:gdLst/>
              <a:ahLst/>
              <a:cxnLst/>
              <a:rect r="r" b="b" t="t" l="l"/>
              <a:pathLst>
                <a:path h="7755382" w="3183382">
                  <a:moveTo>
                    <a:pt x="16891" y="0"/>
                  </a:moveTo>
                  <a:lnTo>
                    <a:pt x="3166491" y="0"/>
                  </a:lnTo>
                  <a:cubicBezTo>
                    <a:pt x="3175889" y="0"/>
                    <a:pt x="3183382" y="7620"/>
                    <a:pt x="3183382" y="16891"/>
                  </a:cubicBezTo>
                  <a:lnTo>
                    <a:pt x="3183382" y="7738491"/>
                  </a:lnTo>
                  <a:cubicBezTo>
                    <a:pt x="3183382" y="7747889"/>
                    <a:pt x="3175762" y="7755382"/>
                    <a:pt x="3166491" y="7755382"/>
                  </a:cubicBezTo>
                  <a:lnTo>
                    <a:pt x="16891" y="7755382"/>
                  </a:lnTo>
                  <a:cubicBezTo>
                    <a:pt x="7493" y="7755382"/>
                    <a:pt x="0" y="7747762"/>
                    <a:pt x="0" y="7738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7738491"/>
                  </a:lnTo>
                  <a:lnTo>
                    <a:pt x="16891" y="7738491"/>
                  </a:lnTo>
                  <a:lnTo>
                    <a:pt x="16891" y="7721600"/>
                  </a:lnTo>
                  <a:lnTo>
                    <a:pt x="3166491" y="7721600"/>
                  </a:lnTo>
                  <a:lnTo>
                    <a:pt x="3166491" y="7738491"/>
                  </a:lnTo>
                  <a:lnTo>
                    <a:pt x="3149600" y="7738491"/>
                  </a:lnTo>
                  <a:lnTo>
                    <a:pt x="3149600" y="16891"/>
                  </a:lnTo>
                  <a:lnTo>
                    <a:pt x="3166491" y="16891"/>
                  </a:lnTo>
                  <a:lnTo>
                    <a:pt x="31664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1A4652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3262021" y="1289104"/>
            <a:ext cx="993055" cy="28919"/>
            <a:chOff x="0" y="0"/>
            <a:chExt cx="1744459" cy="50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3289757" y="2850705"/>
            <a:ext cx="993055" cy="28919"/>
            <a:chOff x="0" y="0"/>
            <a:chExt cx="1744459" cy="50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3262021" y="3544750"/>
            <a:ext cx="993055" cy="28919"/>
            <a:chOff x="0" y="0"/>
            <a:chExt cx="1744459" cy="50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253687" y="700810"/>
            <a:ext cx="993055" cy="28919"/>
            <a:chOff x="0" y="0"/>
            <a:chExt cx="1744459" cy="50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3594926" y="2476501"/>
            <a:ext cx="651816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</a:t>
            </a:r>
            <a:r>
              <a:rPr lang="en-US" sz="1821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289718" y="3231924"/>
            <a:ext cx="1032585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[31:0] </a:t>
            </a:r>
            <a:r>
              <a:rPr lang="en-US" sz="1821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din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368912" y="1950151"/>
            <a:ext cx="1536359" cy="462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656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BRAM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-5400000">
            <a:off x="13297504" y="4805866"/>
            <a:ext cx="2088472" cy="5489183"/>
          </a:xfrm>
          <a:custGeom>
            <a:avLst/>
            <a:gdLst/>
            <a:ahLst/>
            <a:cxnLst/>
            <a:rect r="r" b="b" t="t" l="l"/>
            <a:pathLst>
              <a:path h="5489183" w="2088472">
                <a:moveTo>
                  <a:pt x="0" y="0"/>
                </a:moveTo>
                <a:lnTo>
                  <a:pt x="2088471" y="0"/>
                </a:lnTo>
                <a:lnTo>
                  <a:pt x="2088471" y="5489184"/>
                </a:lnTo>
                <a:lnTo>
                  <a:pt x="0" y="5489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-5400000">
            <a:off x="12462864" y="9011611"/>
            <a:ext cx="885402" cy="25784"/>
            <a:chOff x="0" y="0"/>
            <a:chExt cx="1744459" cy="50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6" id="26"/>
          <p:cNvGrpSpPr/>
          <p:nvPr/>
        </p:nvGrpSpPr>
        <p:grpSpPr>
          <a:xfrm rot="-5400000">
            <a:off x="13997600" y="9031263"/>
            <a:ext cx="885402" cy="33519"/>
            <a:chOff x="0" y="0"/>
            <a:chExt cx="1744459" cy="6604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25400" y="0"/>
              <a:ext cx="1693672" cy="66040"/>
            </a:xfrm>
            <a:custGeom>
              <a:avLst/>
              <a:gdLst/>
              <a:ahLst/>
              <a:cxnLst/>
              <a:rect r="r" b="b" t="t" l="l"/>
              <a:pathLst>
                <a:path h="6604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66040"/>
                  </a:lnTo>
                  <a:lnTo>
                    <a:pt x="0" y="6604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8" id="28"/>
          <p:cNvSpPr txBox="true"/>
          <p:nvPr/>
        </p:nvSpPr>
        <p:spPr>
          <a:xfrm rot="-5400000">
            <a:off x="12179754" y="8871802"/>
            <a:ext cx="1009226" cy="352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67"/>
              </a:lnSpc>
            </a:pPr>
            <a:r>
              <a:rPr lang="en-US" sz="1691" b="true">
                <a:solidFill>
                  <a:srgbClr val="98480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clk</a:t>
            </a:r>
          </a:p>
        </p:txBody>
      </p:sp>
      <p:sp>
        <p:nvSpPr>
          <p:cNvPr name="TextBox 29" id="29"/>
          <p:cNvSpPr txBox="true"/>
          <p:nvPr/>
        </p:nvSpPr>
        <p:spPr>
          <a:xfrm rot="-5400000">
            <a:off x="12962062" y="8828474"/>
            <a:ext cx="797286" cy="28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0"/>
              </a:lnSpc>
            </a:pPr>
            <a:r>
              <a:rPr lang="en-US" sz="169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reset</a:t>
            </a:r>
          </a:p>
        </p:txBody>
      </p:sp>
      <p:sp>
        <p:nvSpPr>
          <p:cNvPr name="TextBox 30" id="30"/>
          <p:cNvSpPr txBox="true"/>
          <p:nvPr/>
        </p:nvSpPr>
        <p:spPr>
          <a:xfrm rot="-5400000">
            <a:off x="14645676" y="9035444"/>
            <a:ext cx="1273560" cy="28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0"/>
              </a:lnSpc>
            </a:pPr>
            <a:r>
              <a:rPr lang="en-US" sz="1691" b="true">
                <a:solidFill>
                  <a:srgbClr val="95373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[31:0]d</a:t>
            </a:r>
            <a:r>
              <a:rPr lang="en-US" sz="1691" b="true">
                <a:solidFill>
                  <a:srgbClr val="95373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out_tx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505653" y="7242080"/>
            <a:ext cx="1337827" cy="437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4"/>
              </a:lnSpc>
            </a:pPr>
            <a:r>
              <a:rPr lang="en-US" sz="2503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uart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6014276" y="5279853"/>
            <a:ext cx="328741" cy="1191401"/>
            <a:chOff x="0" y="0"/>
            <a:chExt cx="438321" cy="1588534"/>
          </a:xfrm>
        </p:grpSpPr>
        <p:grpSp>
          <p:nvGrpSpPr>
            <p:cNvPr name="Group 33" id="33"/>
            <p:cNvGrpSpPr/>
            <p:nvPr/>
          </p:nvGrpSpPr>
          <p:grpSpPr>
            <a:xfrm rot="-5400000">
              <a:off x="-169136" y="981077"/>
              <a:ext cx="1180536" cy="34378"/>
              <a:chOff x="0" y="0"/>
              <a:chExt cx="1744459" cy="50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25400" y="0"/>
                <a:ext cx="1693672" cy="50800"/>
              </a:xfrm>
              <a:custGeom>
                <a:avLst/>
                <a:gdLst/>
                <a:ahLst/>
                <a:cxnLst/>
                <a:rect r="r" b="b" t="t" l="l"/>
                <a:pathLst>
                  <a:path h="50800" w="1693672">
                    <a:moveTo>
                      <a:pt x="0" y="0"/>
                    </a:moveTo>
                    <a:lnTo>
                      <a:pt x="1693672" y="0"/>
                    </a:lnTo>
                    <a:lnTo>
                      <a:pt x="1693672" y="50800"/>
                    </a:lnTo>
                    <a:lnTo>
                      <a:pt x="0" y="50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35" id="35"/>
            <p:cNvSpPr txBox="true"/>
            <p:nvPr/>
          </p:nvSpPr>
          <p:spPr>
            <a:xfrm rot="-5400000">
              <a:off x="-599904" y="561804"/>
              <a:ext cx="1496894" cy="373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30"/>
                </a:lnSpc>
              </a:pPr>
              <a:r>
                <a:rPr lang="en-US" sz="1691" b="true">
                  <a:solidFill>
                    <a:srgbClr val="984807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TxD</a:t>
              </a:r>
            </a:p>
          </p:txBody>
        </p:sp>
      </p:grpSp>
      <p:sp>
        <p:nvSpPr>
          <p:cNvPr name="TextBox 36" id="36"/>
          <p:cNvSpPr txBox="true"/>
          <p:nvPr/>
        </p:nvSpPr>
        <p:spPr>
          <a:xfrm rot="-5400000">
            <a:off x="11916813" y="5670649"/>
            <a:ext cx="1381657" cy="28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0"/>
              </a:lnSpc>
            </a:pPr>
            <a:r>
              <a:rPr lang="en-US" sz="169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[9:0]</a:t>
            </a:r>
            <a:r>
              <a:rPr lang="en-US" sz="169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addr_tx</a:t>
            </a:r>
          </a:p>
        </p:txBody>
      </p:sp>
      <p:sp>
        <p:nvSpPr>
          <p:cNvPr name="TextBox 37" id="37"/>
          <p:cNvSpPr txBox="true"/>
          <p:nvPr/>
        </p:nvSpPr>
        <p:spPr>
          <a:xfrm rot="-5400000">
            <a:off x="11537019" y="5985056"/>
            <a:ext cx="628814" cy="28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0"/>
              </a:lnSpc>
            </a:pPr>
            <a:r>
              <a:rPr lang="en-US" sz="169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ea</a:t>
            </a:r>
            <a:r>
              <a:rPr lang="en-US" sz="169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_tx</a:t>
            </a:r>
          </a:p>
        </p:txBody>
      </p:sp>
      <p:grpSp>
        <p:nvGrpSpPr>
          <p:cNvPr name="Group 38" id="38"/>
          <p:cNvGrpSpPr/>
          <p:nvPr/>
        </p:nvGrpSpPr>
        <p:grpSpPr>
          <a:xfrm rot="-5400000">
            <a:off x="13098430" y="9031263"/>
            <a:ext cx="885402" cy="33519"/>
            <a:chOff x="0" y="0"/>
            <a:chExt cx="1744459" cy="6604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25400" y="0"/>
              <a:ext cx="1693672" cy="66040"/>
            </a:xfrm>
            <a:custGeom>
              <a:avLst/>
              <a:gdLst/>
              <a:ahLst/>
              <a:cxnLst/>
              <a:rect r="r" b="b" t="t" l="l"/>
              <a:pathLst>
                <a:path h="6604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66040"/>
                  </a:lnTo>
                  <a:lnTo>
                    <a:pt x="0" y="6604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40" id="40"/>
          <p:cNvSpPr txBox="true"/>
          <p:nvPr/>
        </p:nvSpPr>
        <p:spPr>
          <a:xfrm rot="-5400000">
            <a:off x="13851180" y="8859220"/>
            <a:ext cx="797286" cy="28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0"/>
              </a:lnSpc>
            </a:pPr>
            <a:r>
              <a:rPr lang="en-US" sz="169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transmit</a:t>
            </a:r>
          </a:p>
        </p:txBody>
      </p:sp>
      <p:sp>
        <p:nvSpPr>
          <p:cNvPr name="AutoShape 41" id="41"/>
          <p:cNvSpPr/>
          <p:nvPr/>
        </p:nvSpPr>
        <p:spPr>
          <a:xfrm flipH="true">
            <a:off x="9986513" y="2543323"/>
            <a:ext cx="6238963" cy="621032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2" id="42"/>
          <p:cNvSpPr/>
          <p:nvPr/>
        </p:nvSpPr>
        <p:spPr>
          <a:xfrm>
            <a:off x="15586734" y="8614239"/>
            <a:ext cx="0" cy="146249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diamond" len="lg" w="lg"/>
          </a:ln>
        </p:spPr>
      </p:sp>
      <p:grpSp>
        <p:nvGrpSpPr>
          <p:cNvPr name="Group 43" id="43"/>
          <p:cNvGrpSpPr/>
          <p:nvPr/>
        </p:nvGrpSpPr>
        <p:grpSpPr>
          <a:xfrm rot="0">
            <a:off x="9144000" y="4269833"/>
            <a:ext cx="3086100" cy="608729"/>
            <a:chOff x="0" y="0"/>
            <a:chExt cx="812800" cy="160324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12800" cy="160324"/>
            </a:xfrm>
            <a:custGeom>
              <a:avLst/>
              <a:gdLst/>
              <a:ahLst/>
              <a:cxnLst/>
              <a:rect r="r" b="b" t="t" l="l"/>
              <a:pathLst>
                <a:path h="160324" w="812800">
                  <a:moveTo>
                    <a:pt x="80162" y="0"/>
                  </a:moveTo>
                  <a:lnTo>
                    <a:pt x="732638" y="0"/>
                  </a:lnTo>
                  <a:cubicBezTo>
                    <a:pt x="753898" y="0"/>
                    <a:pt x="774288" y="8446"/>
                    <a:pt x="789321" y="23479"/>
                  </a:cubicBezTo>
                  <a:cubicBezTo>
                    <a:pt x="804354" y="38512"/>
                    <a:pt x="812800" y="58902"/>
                    <a:pt x="812800" y="80162"/>
                  </a:cubicBezTo>
                  <a:lnTo>
                    <a:pt x="812800" y="80162"/>
                  </a:lnTo>
                  <a:cubicBezTo>
                    <a:pt x="812800" y="124434"/>
                    <a:pt x="776910" y="160324"/>
                    <a:pt x="732638" y="160324"/>
                  </a:cubicBezTo>
                  <a:lnTo>
                    <a:pt x="80162" y="160324"/>
                  </a:lnTo>
                  <a:cubicBezTo>
                    <a:pt x="58902" y="160324"/>
                    <a:pt x="38512" y="151878"/>
                    <a:pt x="23479" y="136845"/>
                  </a:cubicBezTo>
                  <a:cubicBezTo>
                    <a:pt x="8446" y="121812"/>
                    <a:pt x="0" y="101422"/>
                    <a:pt x="0" y="80162"/>
                  </a:cubicBezTo>
                  <a:lnTo>
                    <a:pt x="0" y="80162"/>
                  </a:lnTo>
                  <a:cubicBezTo>
                    <a:pt x="0" y="58902"/>
                    <a:pt x="8446" y="38512"/>
                    <a:pt x="23479" y="23479"/>
                  </a:cubicBezTo>
                  <a:cubicBezTo>
                    <a:pt x="38512" y="8446"/>
                    <a:pt x="58902" y="0"/>
                    <a:pt x="8016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47625"/>
              <a:ext cx="812800" cy="2079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5"/>
                </a:lnSpc>
              </a:pPr>
              <a:r>
                <a:rPr lang="en-US" b="true" sz="1921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mem_i_accept_i ?</a:t>
              </a:r>
            </a:p>
          </p:txBody>
        </p:sp>
      </p:grpSp>
      <p:sp>
        <p:nvSpPr>
          <p:cNvPr name="TextBox 46" id="46"/>
          <p:cNvSpPr txBox="true"/>
          <p:nvPr/>
        </p:nvSpPr>
        <p:spPr>
          <a:xfrm rot="-5400000">
            <a:off x="8189479" y="8916475"/>
            <a:ext cx="1017933" cy="274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clk_i</a:t>
            </a:r>
          </a:p>
        </p:txBody>
      </p:sp>
      <p:sp>
        <p:nvSpPr>
          <p:cNvPr name="TextBox 47" id="47"/>
          <p:cNvSpPr txBox="true"/>
          <p:nvPr/>
        </p:nvSpPr>
        <p:spPr>
          <a:xfrm rot="-5400000">
            <a:off x="8722048" y="8977184"/>
            <a:ext cx="1226146" cy="274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reset_i</a:t>
            </a:r>
          </a:p>
        </p:txBody>
      </p:sp>
      <p:sp>
        <p:nvSpPr>
          <p:cNvPr name="TextBox 48" id="48"/>
          <p:cNvSpPr txBox="true"/>
          <p:nvPr/>
        </p:nvSpPr>
        <p:spPr>
          <a:xfrm rot="-5400000">
            <a:off x="5801166" y="8778353"/>
            <a:ext cx="1111916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daddr_i</a:t>
            </a:r>
          </a:p>
        </p:txBody>
      </p:sp>
      <p:sp>
        <p:nvSpPr>
          <p:cNvPr name="TextBox 49" id="49"/>
          <p:cNvSpPr txBox="true"/>
          <p:nvPr/>
        </p:nvSpPr>
        <p:spPr>
          <a:xfrm rot="-5400000">
            <a:off x="4898540" y="8942047"/>
            <a:ext cx="1104729" cy="223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79"/>
              </a:lnSpc>
            </a:pPr>
            <a:r>
              <a:rPr lang="en-US" sz="1482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dwdata_i</a:t>
            </a:r>
          </a:p>
        </p:txBody>
      </p:sp>
      <p:sp>
        <p:nvSpPr>
          <p:cNvPr name="TextBox 50" id="50"/>
          <p:cNvSpPr txBox="true"/>
          <p:nvPr/>
        </p:nvSpPr>
        <p:spPr>
          <a:xfrm rot="-5400000">
            <a:off x="6659260" y="9074276"/>
            <a:ext cx="755597" cy="274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drd_i</a:t>
            </a:r>
          </a:p>
        </p:txBody>
      </p:sp>
      <p:sp>
        <p:nvSpPr>
          <p:cNvPr name="TextBox 51" id="51"/>
          <p:cNvSpPr txBox="true"/>
          <p:nvPr/>
        </p:nvSpPr>
        <p:spPr>
          <a:xfrm rot="-5400000">
            <a:off x="7307249" y="8926247"/>
            <a:ext cx="767589" cy="31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>
                <a:solidFill>
                  <a:srgbClr val="984807"/>
                </a:solidFill>
                <a:latin typeface="Calibri (MS)"/>
                <a:ea typeface="Calibri (MS)"/>
                <a:cs typeface="Calibri (MS)"/>
                <a:sym typeface="Calibri (MS)"/>
              </a:rPr>
              <a:t>dbe_w</a:t>
            </a:r>
          </a:p>
        </p:txBody>
      </p:sp>
      <p:sp>
        <p:nvSpPr>
          <p:cNvPr name="TextBox 52" id="52"/>
          <p:cNvSpPr txBox="true"/>
          <p:nvPr/>
        </p:nvSpPr>
        <p:spPr>
          <a:xfrm rot="-5400000">
            <a:off x="5420256" y="5648641"/>
            <a:ext cx="1210585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accept</a:t>
            </a:r>
          </a:p>
        </p:txBody>
      </p:sp>
      <p:sp>
        <p:nvSpPr>
          <p:cNvPr name="TextBox 53" id="53"/>
          <p:cNvSpPr txBox="true"/>
          <p:nvPr/>
        </p:nvSpPr>
        <p:spPr>
          <a:xfrm rot="-5400000">
            <a:off x="5911712" y="5713761"/>
            <a:ext cx="1406991" cy="22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05"/>
              </a:lnSpc>
            </a:pPr>
            <a:r>
              <a:rPr lang="en-US" sz="1421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acknowledge</a:t>
            </a:r>
          </a:p>
        </p:txBody>
      </p:sp>
      <p:sp>
        <p:nvSpPr>
          <p:cNvPr name="TextBox 54" id="54"/>
          <p:cNvSpPr txBox="true"/>
          <p:nvPr/>
        </p:nvSpPr>
        <p:spPr>
          <a:xfrm rot="-5400000">
            <a:off x="5026287" y="5918670"/>
            <a:ext cx="862278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drdata</a:t>
            </a:r>
          </a:p>
        </p:txBody>
      </p:sp>
      <p:sp>
        <p:nvSpPr>
          <p:cNvPr name="TextBox 55" id="55"/>
          <p:cNvSpPr txBox="true"/>
          <p:nvPr/>
        </p:nvSpPr>
        <p:spPr>
          <a:xfrm rot="-5400000">
            <a:off x="7704909" y="5674855"/>
            <a:ext cx="1331670" cy="274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din</a:t>
            </a:r>
          </a:p>
        </p:txBody>
      </p:sp>
      <p:sp>
        <p:nvSpPr>
          <p:cNvPr name="TextBox 56" id="56"/>
          <p:cNvSpPr txBox="true"/>
          <p:nvPr/>
        </p:nvSpPr>
        <p:spPr>
          <a:xfrm rot="-5400000">
            <a:off x="8288286" y="5586401"/>
            <a:ext cx="1331671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addr</a:t>
            </a:r>
          </a:p>
        </p:txBody>
      </p:sp>
      <p:sp>
        <p:nvSpPr>
          <p:cNvPr name="TextBox 57" id="57"/>
          <p:cNvSpPr txBox="true"/>
          <p:nvPr/>
        </p:nvSpPr>
        <p:spPr>
          <a:xfrm rot="-5400000">
            <a:off x="8758137" y="5399822"/>
            <a:ext cx="1925975" cy="274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ren</a:t>
            </a:r>
          </a:p>
        </p:txBody>
      </p:sp>
      <p:sp>
        <p:nvSpPr>
          <p:cNvPr name="TextBox 58" id="58"/>
          <p:cNvSpPr txBox="true"/>
          <p:nvPr/>
        </p:nvSpPr>
        <p:spPr>
          <a:xfrm rot="-5400000">
            <a:off x="7507455" y="5912750"/>
            <a:ext cx="948527" cy="274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wen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6659684" y="7368536"/>
            <a:ext cx="1536359" cy="454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656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mem</a:t>
            </a:r>
            <a:r>
              <a:rPr lang="en-US" sz="2656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ory 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13410221" y="1005196"/>
            <a:ext cx="825328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clk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13594926" y="1782456"/>
            <a:ext cx="651816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en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6043206" y="1941309"/>
            <a:ext cx="1216094" cy="345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66"/>
              </a:lnSpc>
            </a:pPr>
            <a:r>
              <a:rPr lang="en-US" sz="1971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[31:0] d</a:t>
            </a:r>
            <a:r>
              <a:rPr lang="en-US" sz="1971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out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3496976" y="416902"/>
            <a:ext cx="825328" cy="31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821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wen</a:t>
            </a:r>
          </a:p>
        </p:txBody>
      </p:sp>
      <p:sp>
        <p:nvSpPr>
          <p:cNvPr name="AutoShape 64" id="64"/>
          <p:cNvSpPr/>
          <p:nvPr/>
        </p:nvSpPr>
        <p:spPr>
          <a:xfrm flipH="true">
            <a:off x="9906112" y="4954458"/>
            <a:ext cx="442723" cy="156752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5" id="65"/>
          <p:cNvSpPr/>
          <p:nvPr/>
        </p:nvSpPr>
        <p:spPr>
          <a:xfrm flipH="true">
            <a:off x="9247122" y="4853264"/>
            <a:ext cx="736645" cy="162479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6" id="66"/>
          <p:cNvSpPr/>
          <p:nvPr/>
        </p:nvSpPr>
        <p:spPr>
          <a:xfrm flipH="true">
            <a:off x="8631932" y="4878563"/>
            <a:ext cx="951829" cy="162765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7" id="67"/>
          <p:cNvSpPr/>
          <p:nvPr/>
        </p:nvSpPr>
        <p:spPr>
          <a:xfrm>
            <a:off x="10949435" y="4921318"/>
            <a:ext cx="1160737" cy="157885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8" id="68"/>
          <p:cNvSpPr/>
          <p:nvPr/>
        </p:nvSpPr>
        <p:spPr>
          <a:xfrm>
            <a:off x="11529803" y="4878563"/>
            <a:ext cx="894993" cy="158699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9" id="69"/>
          <p:cNvSpPr/>
          <p:nvPr/>
        </p:nvSpPr>
        <p:spPr>
          <a:xfrm flipH="true">
            <a:off x="10551655" y="3573669"/>
            <a:ext cx="3695088" cy="66469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0" id="70"/>
          <p:cNvSpPr/>
          <p:nvPr/>
        </p:nvSpPr>
        <p:spPr>
          <a:xfrm flipH="true">
            <a:off x="10395442" y="2923618"/>
            <a:ext cx="3859634" cy="132305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1" id="71"/>
          <p:cNvSpPr/>
          <p:nvPr/>
        </p:nvSpPr>
        <p:spPr>
          <a:xfrm flipH="true">
            <a:off x="9858487" y="715269"/>
            <a:ext cx="4373803" cy="353388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2" id="72"/>
          <p:cNvSpPr txBox="true"/>
          <p:nvPr/>
        </p:nvSpPr>
        <p:spPr>
          <a:xfrm rot="-5400000">
            <a:off x="12993911" y="5707108"/>
            <a:ext cx="1363196" cy="33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6"/>
              </a:lnSpc>
            </a:pPr>
            <a:r>
              <a:rPr lang="en-US" sz="1946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[31:0]</a:t>
            </a:r>
            <a:r>
              <a:rPr lang="en-US" sz="1946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din_tx</a:t>
            </a:r>
          </a:p>
        </p:txBody>
      </p:sp>
      <p:sp>
        <p:nvSpPr>
          <p:cNvPr name="AutoShape 73" id="73"/>
          <p:cNvSpPr/>
          <p:nvPr/>
        </p:nvSpPr>
        <p:spPr>
          <a:xfrm>
            <a:off x="11834435" y="4929475"/>
            <a:ext cx="1377059" cy="157674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4" id="74"/>
          <p:cNvGrpSpPr/>
          <p:nvPr/>
        </p:nvGrpSpPr>
        <p:grpSpPr>
          <a:xfrm rot="0">
            <a:off x="1690075" y="3327088"/>
            <a:ext cx="1433988" cy="4947444"/>
            <a:chOff x="0" y="0"/>
            <a:chExt cx="3873500" cy="13364071"/>
          </a:xfrm>
        </p:grpSpPr>
        <p:sp>
          <p:nvSpPr>
            <p:cNvPr name="Freeform 75" id="75"/>
            <p:cNvSpPr/>
            <p:nvPr/>
          </p:nvSpPr>
          <p:spPr>
            <a:xfrm flipH="false" flipV="false" rot="0">
              <a:off x="6350" y="8044"/>
              <a:ext cx="3860800" cy="13347969"/>
            </a:xfrm>
            <a:custGeom>
              <a:avLst/>
              <a:gdLst/>
              <a:ahLst/>
              <a:cxnLst/>
              <a:rect r="r" b="b" t="t" l="l"/>
              <a:pathLst>
                <a:path h="13347969" w="3860800">
                  <a:moveTo>
                    <a:pt x="0" y="0"/>
                  </a:moveTo>
                  <a:lnTo>
                    <a:pt x="3860800" y="0"/>
                  </a:lnTo>
                  <a:lnTo>
                    <a:pt x="3860800" y="13347969"/>
                  </a:lnTo>
                  <a:lnTo>
                    <a:pt x="0" y="13347969"/>
                  </a:lnTo>
                  <a:close/>
                </a:path>
              </a:pathLst>
            </a:custGeom>
            <a:solidFill>
              <a:srgbClr val="93CDDD"/>
            </a:solidFill>
          </p:spPr>
        </p:sp>
        <p:sp>
          <p:nvSpPr>
            <p:cNvPr name="Freeform 76" id="76"/>
            <p:cNvSpPr/>
            <p:nvPr/>
          </p:nvSpPr>
          <p:spPr>
            <a:xfrm flipH="false" flipV="false" rot="0">
              <a:off x="0" y="0"/>
              <a:ext cx="3873500" cy="13364056"/>
            </a:xfrm>
            <a:custGeom>
              <a:avLst/>
              <a:gdLst/>
              <a:ahLst/>
              <a:cxnLst/>
              <a:rect r="r" b="b" t="t" l="l"/>
              <a:pathLst>
                <a:path h="13364056" w="3873500">
                  <a:moveTo>
                    <a:pt x="6350" y="0"/>
                  </a:moveTo>
                  <a:lnTo>
                    <a:pt x="3867150" y="0"/>
                  </a:lnTo>
                  <a:cubicBezTo>
                    <a:pt x="3870706" y="0"/>
                    <a:pt x="3873500" y="3539"/>
                    <a:pt x="3873500" y="8044"/>
                  </a:cubicBezTo>
                  <a:lnTo>
                    <a:pt x="3873500" y="13356013"/>
                  </a:lnTo>
                  <a:cubicBezTo>
                    <a:pt x="3873500" y="13360518"/>
                    <a:pt x="3870706" y="13364056"/>
                    <a:pt x="3867150" y="13364056"/>
                  </a:cubicBezTo>
                  <a:lnTo>
                    <a:pt x="6350" y="13364056"/>
                  </a:lnTo>
                  <a:cubicBezTo>
                    <a:pt x="2794" y="13364056"/>
                    <a:pt x="0" y="13360518"/>
                    <a:pt x="0" y="13356013"/>
                  </a:cubicBezTo>
                  <a:lnTo>
                    <a:pt x="0" y="8044"/>
                  </a:lnTo>
                  <a:cubicBezTo>
                    <a:pt x="0" y="3539"/>
                    <a:pt x="2794" y="0"/>
                    <a:pt x="6350" y="0"/>
                  </a:cubicBezTo>
                  <a:moveTo>
                    <a:pt x="6350" y="16088"/>
                  </a:moveTo>
                  <a:lnTo>
                    <a:pt x="6350" y="8044"/>
                  </a:lnTo>
                  <a:lnTo>
                    <a:pt x="12700" y="8044"/>
                  </a:lnTo>
                  <a:lnTo>
                    <a:pt x="12700" y="13356013"/>
                  </a:lnTo>
                  <a:lnTo>
                    <a:pt x="6350" y="13356013"/>
                  </a:lnTo>
                  <a:lnTo>
                    <a:pt x="6350" y="13347968"/>
                  </a:lnTo>
                  <a:lnTo>
                    <a:pt x="3867150" y="13347968"/>
                  </a:lnTo>
                  <a:lnTo>
                    <a:pt x="3867150" y="13356013"/>
                  </a:lnTo>
                  <a:lnTo>
                    <a:pt x="3860800" y="13356013"/>
                  </a:lnTo>
                  <a:lnTo>
                    <a:pt x="3860800" y="8044"/>
                  </a:lnTo>
                  <a:lnTo>
                    <a:pt x="3867150" y="8044"/>
                  </a:lnTo>
                  <a:lnTo>
                    <a:pt x="3867150" y="16088"/>
                  </a:lnTo>
                  <a:lnTo>
                    <a:pt x="6350" y="16088"/>
                  </a:lnTo>
                  <a:close/>
                </a:path>
              </a:pathLst>
            </a:custGeom>
            <a:solidFill>
              <a:srgbClr val="98B954"/>
            </a:solidFill>
          </p:spPr>
        </p:sp>
      </p:grpSp>
      <p:sp>
        <p:nvSpPr>
          <p:cNvPr name="TextBox 77" id="77"/>
          <p:cNvSpPr txBox="true"/>
          <p:nvPr/>
        </p:nvSpPr>
        <p:spPr>
          <a:xfrm rot="0">
            <a:off x="1185265" y="8533885"/>
            <a:ext cx="1457755" cy="171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01"/>
              </a:lnSpc>
            </a:pPr>
            <a:r>
              <a:rPr lang="en-US" sz="1084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mem_d_data_wr_o</a:t>
            </a:r>
          </a:p>
        </p:txBody>
      </p:sp>
      <p:sp>
        <p:nvSpPr>
          <p:cNvPr name="TextBox 78" id="78"/>
          <p:cNvSpPr txBox="true"/>
          <p:nvPr/>
        </p:nvSpPr>
        <p:spPr>
          <a:xfrm rot="0">
            <a:off x="825233" y="6998894"/>
            <a:ext cx="865790" cy="19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mem_d_rd_o</a:t>
            </a:r>
          </a:p>
        </p:txBody>
      </p:sp>
      <p:sp>
        <p:nvSpPr>
          <p:cNvPr name="TextBox 79" id="79"/>
          <p:cNvSpPr txBox="true"/>
          <p:nvPr/>
        </p:nvSpPr>
        <p:spPr>
          <a:xfrm rot="0">
            <a:off x="667462" y="6722669"/>
            <a:ext cx="1022613" cy="19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mem_d_wr_o</a:t>
            </a:r>
          </a:p>
        </p:txBody>
      </p:sp>
      <p:sp>
        <p:nvSpPr>
          <p:cNvPr name="TextBox 80" id="80"/>
          <p:cNvSpPr txBox="true"/>
          <p:nvPr/>
        </p:nvSpPr>
        <p:spPr>
          <a:xfrm rot="0">
            <a:off x="31734" y="3486217"/>
            <a:ext cx="1651324" cy="19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mem_i_rd_o</a:t>
            </a:r>
          </a:p>
        </p:txBody>
      </p:sp>
      <p:sp>
        <p:nvSpPr>
          <p:cNvPr name="TextBox 81" id="81"/>
          <p:cNvSpPr txBox="true"/>
          <p:nvPr/>
        </p:nvSpPr>
        <p:spPr>
          <a:xfrm rot="0">
            <a:off x="650058" y="3814611"/>
            <a:ext cx="1030492" cy="19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mem_i_pc_o</a:t>
            </a:r>
          </a:p>
        </p:txBody>
      </p:sp>
      <p:sp>
        <p:nvSpPr>
          <p:cNvPr name="TextBox 82" id="82"/>
          <p:cNvSpPr txBox="true"/>
          <p:nvPr/>
        </p:nvSpPr>
        <p:spPr>
          <a:xfrm rot="0">
            <a:off x="1907504" y="4983165"/>
            <a:ext cx="999131" cy="296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3"/>
              </a:lnSpc>
            </a:pPr>
            <a:r>
              <a:rPr lang="en-US" sz="1727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riscv_core</a:t>
            </a:r>
          </a:p>
        </p:txBody>
      </p:sp>
      <p:sp>
        <p:nvSpPr>
          <p:cNvPr name="AutoShape 83" id="83"/>
          <p:cNvSpPr/>
          <p:nvPr/>
        </p:nvSpPr>
        <p:spPr>
          <a:xfrm>
            <a:off x="3814828" y="4632460"/>
            <a:ext cx="531281" cy="4702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84" id="84"/>
          <p:cNvSpPr txBox="true"/>
          <p:nvPr/>
        </p:nvSpPr>
        <p:spPr>
          <a:xfrm rot="0">
            <a:off x="3124063" y="5446233"/>
            <a:ext cx="661985" cy="197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clk_i</a:t>
            </a:r>
          </a:p>
        </p:txBody>
      </p:sp>
      <p:sp>
        <p:nvSpPr>
          <p:cNvPr name="TextBox 85" id="85"/>
          <p:cNvSpPr txBox="true"/>
          <p:nvPr/>
        </p:nvSpPr>
        <p:spPr>
          <a:xfrm rot="0">
            <a:off x="3117087" y="6544008"/>
            <a:ext cx="797392" cy="197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rs</a:t>
            </a:r>
            <a:r>
              <a:rPr lang="en-US" sz="1184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t_i</a:t>
            </a:r>
          </a:p>
        </p:txBody>
      </p:sp>
      <p:sp>
        <p:nvSpPr>
          <p:cNvPr name="TextBox 86" id="86"/>
          <p:cNvSpPr txBox="true"/>
          <p:nvPr/>
        </p:nvSpPr>
        <p:spPr>
          <a:xfrm rot="0">
            <a:off x="3107506" y="5856503"/>
            <a:ext cx="1232811" cy="197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mem_d_data_rd_i</a:t>
            </a:r>
          </a:p>
        </p:txBody>
      </p:sp>
      <p:sp>
        <p:nvSpPr>
          <p:cNvPr name="TextBox 87" id="87"/>
          <p:cNvSpPr txBox="true"/>
          <p:nvPr/>
        </p:nvSpPr>
        <p:spPr>
          <a:xfrm rot="0">
            <a:off x="3168462" y="4737681"/>
            <a:ext cx="1110899" cy="178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62"/>
              </a:lnSpc>
            </a:pPr>
            <a:r>
              <a:rPr lang="en-US" b="true" sz="1135" spc="-70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mem</a:t>
            </a:r>
            <a:r>
              <a:rPr lang="en-US" b="true" sz="1135" spc="-70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_d_accept_i</a:t>
            </a:r>
          </a:p>
        </p:txBody>
      </p:sp>
      <p:sp>
        <p:nvSpPr>
          <p:cNvPr name="TextBox 88" id="88"/>
          <p:cNvSpPr txBox="true"/>
          <p:nvPr/>
        </p:nvSpPr>
        <p:spPr>
          <a:xfrm rot="0">
            <a:off x="3293175" y="4405406"/>
            <a:ext cx="1267699" cy="197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1"/>
              </a:lnSpc>
            </a:pPr>
            <a:r>
              <a:rPr lang="en-US" b="true" sz="1184" spc="-119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mem_d_ack_i</a:t>
            </a:r>
          </a:p>
        </p:txBody>
      </p:sp>
      <p:sp>
        <p:nvSpPr>
          <p:cNvPr name="TextBox 89" id="89"/>
          <p:cNvSpPr txBox="true"/>
          <p:nvPr/>
        </p:nvSpPr>
        <p:spPr>
          <a:xfrm rot="0">
            <a:off x="3130213" y="3778825"/>
            <a:ext cx="1158895" cy="197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mem_i_accept_i</a:t>
            </a:r>
          </a:p>
        </p:txBody>
      </p:sp>
      <p:sp>
        <p:nvSpPr>
          <p:cNvPr name="TextBox 90" id="90"/>
          <p:cNvSpPr txBox="true"/>
          <p:nvPr/>
        </p:nvSpPr>
        <p:spPr>
          <a:xfrm rot="0">
            <a:off x="3117087" y="4102675"/>
            <a:ext cx="1297673" cy="197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mem_i_accept_i</a:t>
            </a:r>
          </a:p>
        </p:txBody>
      </p:sp>
      <p:sp>
        <p:nvSpPr>
          <p:cNvPr name="TextBox 91" id="91"/>
          <p:cNvSpPr txBox="true"/>
          <p:nvPr/>
        </p:nvSpPr>
        <p:spPr>
          <a:xfrm rot="0">
            <a:off x="3130213" y="3314414"/>
            <a:ext cx="1297673" cy="197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1"/>
              </a:lnSpc>
            </a:pPr>
            <a:r>
              <a:rPr lang="en-US" sz="1184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mem_i_inst_i</a:t>
            </a:r>
          </a:p>
        </p:txBody>
      </p:sp>
      <p:grpSp>
        <p:nvGrpSpPr>
          <p:cNvPr name="Group 92" id="92"/>
          <p:cNvGrpSpPr/>
          <p:nvPr/>
        </p:nvGrpSpPr>
        <p:grpSpPr>
          <a:xfrm rot="0">
            <a:off x="2037252" y="297092"/>
            <a:ext cx="1009164" cy="2458496"/>
            <a:chOff x="0" y="0"/>
            <a:chExt cx="3183467" cy="7755467"/>
          </a:xfrm>
        </p:grpSpPr>
        <p:sp>
          <p:nvSpPr>
            <p:cNvPr name="Freeform 93" id="93"/>
            <p:cNvSpPr/>
            <p:nvPr/>
          </p:nvSpPr>
          <p:spPr>
            <a:xfrm flipH="false" flipV="false" rot="0">
              <a:off x="16891" y="16891"/>
              <a:ext cx="3149600" cy="7721600"/>
            </a:xfrm>
            <a:custGeom>
              <a:avLst/>
              <a:gdLst/>
              <a:ahLst/>
              <a:cxnLst/>
              <a:rect r="r" b="b" t="t" l="l"/>
              <a:pathLst>
                <a:path h="7721600" w="3149600">
                  <a:moveTo>
                    <a:pt x="0" y="0"/>
                  </a:moveTo>
                  <a:lnTo>
                    <a:pt x="3149600" y="0"/>
                  </a:lnTo>
                  <a:lnTo>
                    <a:pt x="3149600" y="7721600"/>
                  </a:lnTo>
                  <a:lnTo>
                    <a:pt x="0" y="7721600"/>
                  </a:lnTo>
                  <a:close/>
                </a:path>
              </a:pathLst>
            </a:custGeom>
            <a:solidFill>
              <a:srgbClr val="B7DEE8"/>
            </a:solidFill>
          </p:spPr>
        </p:sp>
        <p:sp>
          <p:nvSpPr>
            <p:cNvPr name="Freeform 94" id="94"/>
            <p:cNvSpPr/>
            <p:nvPr/>
          </p:nvSpPr>
          <p:spPr>
            <a:xfrm flipH="false" flipV="false" rot="0">
              <a:off x="0" y="0"/>
              <a:ext cx="3183382" cy="7755382"/>
            </a:xfrm>
            <a:custGeom>
              <a:avLst/>
              <a:gdLst/>
              <a:ahLst/>
              <a:cxnLst/>
              <a:rect r="r" b="b" t="t" l="l"/>
              <a:pathLst>
                <a:path h="7755382" w="3183382">
                  <a:moveTo>
                    <a:pt x="16891" y="0"/>
                  </a:moveTo>
                  <a:lnTo>
                    <a:pt x="3166491" y="0"/>
                  </a:lnTo>
                  <a:cubicBezTo>
                    <a:pt x="3175889" y="0"/>
                    <a:pt x="3183382" y="7620"/>
                    <a:pt x="3183382" y="16891"/>
                  </a:cubicBezTo>
                  <a:lnTo>
                    <a:pt x="3183382" y="7738491"/>
                  </a:lnTo>
                  <a:cubicBezTo>
                    <a:pt x="3183382" y="7747889"/>
                    <a:pt x="3175762" y="7755382"/>
                    <a:pt x="3166491" y="7755382"/>
                  </a:cubicBezTo>
                  <a:lnTo>
                    <a:pt x="16891" y="7755382"/>
                  </a:lnTo>
                  <a:cubicBezTo>
                    <a:pt x="7493" y="7755382"/>
                    <a:pt x="0" y="7747762"/>
                    <a:pt x="0" y="7738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7738491"/>
                  </a:lnTo>
                  <a:lnTo>
                    <a:pt x="16891" y="7738491"/>
                  </a:lnTo>
                  <a:lnTo>
                    <a:pt x="16891" y="7721600"/>
                  </a:lnTo>
                  <a:lnTo>
                    <a:pt x="3166491" y="7721600"/>
                  </a:lnTo>
                  <a:lnTo>
                    <a:pt x="3166491" y="7738491"/>
                  </a:lnTo>
                  <a:lnTo>
                    <a:pt x="3149600" y="7738491"/>
                  </a:lnTo>
                  <a:lnTo>
                    <a:pt x="3149600" y="16891"/>
                  </a:lnTo>
                  <a:lnTo>
                    <a:pt x="3166491" y="16891"/>
                  </a:lnTo>
                  <a:lnTo>
                    <a:pt x="31664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1A4652"/>
            </a:solidFill>
          </p:spPr>
        </p:sp>
      </p:grpSp>
      <p:sp>
        <p:nvSpPr>
          <p:cNvPr name="TextBox 95" id="95"/>
          <p:cNvSpPr txBox="true"/>
          <p:nvPr/>
        </p:nvSpPr>
        <p:spPr>
          <a:xfrm rot="0">
            <a:off x="3155042" y="1276107"/>
            <a:ext cx="677199" cy="194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17"/>
              </a:lnSpc>
            </a:pPr>
            <a:r>
              <a:rPr lang="en-US" sz="1098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accep</a:t>
            </a:r>
            <a:r>
              <a:rPr lang="en-US" sz="1098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</a:t>
            </a:r>
          </a:p>
        </p:txBody>
      </p:sp>
      <p:grpSp>
        <p:nvGrpSpPr>
          <p:cNvPr name="Group 96" id="96"/>
          <p:cNvGrpSpPr/>
          <p:nvPr/>
        </p:nvGrpSpPr>
        <p:grpSpPr>
          <a:xfrm rot="0">
            <a:off x="1497675" y="1259680"/>
            <a:ext cx="552996" cy="16104"/>
            <a:chOff x="0" y="0"/>
            <a:chExt cx="1744459" cy="50800"/>
          </a:xfrm>
        </p:grpSpPr>
        <p:sp>
          <p:nvSpPr>
            <p:cNvPr name="Freeform 97" id="97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98" id="98"/>
          <p:cNvSpPr txBox="true"/>
          <p:nvPr/>
        </p:nvSpPr>
        <p:spPr>
          <a:xfrm rot="0">
            <a:off x="1580202" y="1094224"/>
            <a:ext cx="459595" cy="1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"/>
              </a:lnSpc>
            </a:pPr>
            <a:r>
              <a:rPr lang="en-US" sz="1014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reset_i</a:t>
            </a:r>
          </a:p>
        </p:txBody>
      </p:sp>
      <p:sp>
        <p:nvSpPr>
          <p:cNvPr name="TextBox 99" id="99"/>
          <p:cNvSpPr txBox="true"/>
          <p:nvPr/>
        </p:nvSpPr>
        <p:spPr>
          <a:xfrm rot="0">
            <a:off x="1562661" y="1527052"/>
            <a:ext cx="551401" cy="1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"/>
              </a:lnSpc>
            </a:pPr>
            <a:r>
              <a:rPr lang="en-US" sz="1014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iaddr_i</a:t>
            </a:r>
          </a:p>
        </p:txBody>
      </p:sp>
      <p:sp>
        <p:nvSpPr>
          <p:cNvPr name="TextBox 100" id="100"/>
          <p:cNvSpPr txBox="true"/>
          <p:nvPr/>
        </p:nvSpPr>
        <p:spPr>
          <a:xfrm rot="0">
            <a:off x="1683058" y="1913540"/>
            <a:ext cx="362973" cy="1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"/>
              </a:lnSpc>
            </a:pPr>
            <a:r>
              <a:rPr lang="en-US" sz="1014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ird_i</a:t>
            </a:r>
          </a:p>
        </p:txBody>
      </p:sp>
      <p:grpSp>
        <p:nvGrpSpPr>
          <p:cNvPr name="Group 101" id="101"/>
          <p:cNvGrpSpPr/>
          <p:nvPr/>
        </p:nvGrpSpPr>
        <p:grpSpPr>
          <a:xfrm rot="0">
            <a:off x="1493034" y="932081"/>
            <a:ext cx="552996" cy="16104"/>
            <a:chOff x="0" y="0"/>
            <a:chExt cx="1744459" cy="50800"/>
          </a:xfrm>
        </p:grpSpPr>
        <p:sp>
          <p:nvSpPr>
            <p:cNvPr name="Freeform 102" id="102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03" id="103"/>
          <p:cNvSpPr txBox="true"/>
          <p:nvPr/>
        </p:nvSpPr>
        <p:spPr>
          <a:xfrm rot="0">
            <a:off x="1628513" y="766624"/>
            <a:ext cx="459595" cy="181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"/>
              </a:lnSpc>
            </a:pPr>
            <a:r>
              <a:rPr lang="en-US" sz="1014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clk_i</a:t>
            </a:r>
          </a:p>
        </p:txBody>
      </p:sp>
      <p:sp>
        <p:nvSpPr>
          <p:cNvPr name="TextBox 104" id="104"/>
          <p:cNvSpPr txBox="true"/>
          <p:nvPr/>
        </p:nvSpPr>
        <p:spPr>
          <a:xfrm rot="0">
            <a:off x="2114063" y="1309918"/>
            <a:ext cx="855543" cy="479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75"/>
              </a:lnSpc>
            </a:pPr>
            <a:r>
              <a:rPr lang="en-US" sz="1479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Instruction memory </a:t>
            </a:r>
          </a:p>
        </p:txBody>
      </p:sp>
      <p:sp>
        <p:nvSpPr>
          <p:cNvPr name="TextBox 105" id="105"/>
          <p:cNvSpPr txBox="true"/>
          <p:nvPr/>
        </p:nvSpPr>
        <p:spPr>
          <a:xfrm rot="0">
            <a:off x="3168462" y="1702567"/>
            <a:ext cx="677199" cy="194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17"/>
              </a:lnSpc>
            </a:pPr>
            <a:r>
              <a:rPr lang="en-US" sz="1098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irda</a:t>
            </a:r>
            <a:r>
              <a:rPr lang="en-US" sz="1098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ta_o</a:t>
            </a:r>
          </a:p>
        </p:txBody>
      </p:sp>
      <p:sp>
        <p:nvSpPr>
          <p:cNvPr name="AutoShape 106" id="106"/>
          <p:cNvSpPr/>
          <p:nvPr/>
        </p:nvSpPr>
        <p:spPr>
          <a:xfrm flipH="true" flipV="true">
            <a:off x="3117087" y="4632460"/>
            <a:ext cx="3684429" cy="187376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7" id="107"/>
          <p:cNvSpPr/>
          <p:nvPr/>
        </p:nvSpPr>
        <p:spPr>
          <a:xfrm flipH="true" flipV="true">
            <a:off x="3155042" y="4973614"/>
            <a:ext cx="3026920" cy="154836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8" id="108"/>
          <p:cNvSpPr/>
          <p:nvPr/>
        </p:nvSpPr>
        <p:spPr>
          <a:xfrm flipH="true" flipV="true">
            <a:off x="1697954" y="7875475"/>
            <a:ext cx="3551089" cy="85154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9" id="109"/>
          <p:cNvSpPr/>
          <p:nvPr/>
        </p:nvSpPr>
        <p:spPr>
          <a:xfrm flipH="true" flipV="true">
            <a:off x="1603485" y="7550458"/>
            <a:ext cx="4509843" cy="119119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0" id="110"/>
          <p:cNvSpPr/>
          <p:nvPr/>
        </p:nvSpPr>
        <p:spPr>
          <a:xfrm flipV="true">
            <a:off x="9468870" y="8745814"/>
            <a:ext cx="7230" cy="816949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111" id="111"/>
          <p:cNvSpPr/>
          <p:nvPr/>
        </p:nvSpPr>
        <p:spPr>
          <a:xfrm flipH="true" flipV="true">
            <a:off x="1628513" y="7243239"/>
            <a:ext cx="5570817" cy="148378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2" id="112"/>
          <p:cNvSpPr/>
          <p:nvPr/>
        </p:nvSpPr>
        <p:spPr>
          <a:xfrm flipH="true" flipV="true">
            <a:off x="1628513" y="6950424"/>
            <a:ext cx="6260093" cy="179539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3" id="113"/>
          <p:cNvSpPr txBox="true"/>
          <p:nvPr/>
        </p:nvSpPr>
        <p:spPr>
          <a:xfrm rot="0">
            <a:off x="855836" y="7629662"/>
            <a:ext cx="874622" cy="156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39"/>
              </a:lnSpc>
            </a:pPr>
            <a:r>
              <a:rPr lang="en-US" sz="94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mem_d_addr_o</a:t>
            </a:r>
          </a:p>
        </p:txBody>
      </p:sp>
      <p:sp>
        <p:nvSpPr>
          <p:cNvPr name="TextBox 114" id="114"/>
          <p:cNvSpPr txBox="true"/>
          <p:nvPr/>
        </p:nvSpPr>
        <p:spPr>
          <a:xfrm rot="0">
            <a:off x="13254352" y="1432950"/>
            <a:ext cx="1202709" cy="275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6"/>
              </a:lnSpc>
            </a:pPr>
            <a:r>
              <a:rPr lang="en-US" sz="1638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addr[16:0]</a:t>
            </a:r>
          </a:p>
        </p:txBody>
      </p:sp>
      <p:sp>
        <p:nvSpPr>
          <p:cNvPr name="AutoShape 115" id="115"/>
          <p:cNvSpPr/>
          <p:nvPr/>
        </p:nvSpPr>
        <p:spPr>
          <a:xfrm flipH="true">
            <a:off x="10179134" y="1789396"/>
            <a:ext cx="4016278" cy="259112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6" id="116"/>
          <p:cNvSpPr/>
          <p:nvPr/>
        </p:nvSpPr>
        <p:spPr>
          <a:xfrm flipV="true">
            <a:off x="12938666" y="2280833"/>
            <a:ext cx="1312521" cy="294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7" id="117"/>
          <p:cNvSpPr/>
          <p:nvPr/>
        </p:nvSpPr>
        <p:spPr>
          <a:xfrm flipH="true">
            <a:off x="3117087" y="1509978"/>
            <a:ext cx="6976" cy="2466558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8" id="118"/>
          <p:cNvSpPr/>
          <p:nvPr/>
        </p:nvSpPr>
        <p:spPr>
          <a:xfrm>
            <a:off x="3076540" y="1988934"/>
            <a:ext cx="53673" cy="155581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9" id="119"/>
          <p:cNvSpPr/>
          <p:nvPr/>
        </p:nvSpPr>
        <p:spPr>
          <a:xfrm>
            <a:off x="3124063" y="5688515"/>
            <a:ext cx="531302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120" id="120"/>
          <p:cNvSpPr/>
          <p:nvPr/>
        </p:nvSpPr>
        <p:spPr>
          <a:xfrm flipH="true">
            <a:off x="1683058" y="2095282"/>
            <a:ext cx="354194" cy="160514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1" id="121"/>
          <p:cNvSpPr/>
          <p:nvPr/>
        </p:nvSpPr>
        <p:spPr>
          <a:xfrm flipH="true">
            <a:off x="1680550" y="1731142"/>
            <a:ext cx="337555" cy="233687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2" id="122"/>
          <p:cNvSpPr/>
          <p:nvPr/>
        </p:nvSpPr>
        <p:spPr>
          <a:xfrm flipH="true">
            <a:off x="8164239" y="4884262"/>
            <a:ext cx="1266142" cy="163771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3" id="123"/>
          <p:cNvSpPr/>
          <p:nvPr/>
        </p:nvSpPr>
        <p:spPr>
          <a:xfrm flipH="true" flipV="true">
            <a:off x="3155042" y="4328752"/>
            <a:ext cx="5988958" cy="27436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4" id="124"/>
          <p:cNvSpPr/>
          <p:nvPr/>
        </p:nvSpPr>
        <p:spPr>
          <a:xfrm flipH="true" flipV="true">
            <a:off x="3155042" y="6075083"/>
            <a:ext cx="2229781" cy="40297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5" id="125"/>
          <p:cNvSpPr/>
          <p:nvPr/>
        </p:nvSpPr>
        <p:spPr>
          <a:xfrm>
            <a:off x="3124063" y="6756006"/>
            <a:ext cx="531302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grpSp>
        <p:nvGrpSpPr>
          <p:cNvPr name="Group 126" id="126"/>
          <p:cNvGrpSpPr/>
          <p:nvPr/>
        </p:nvGrpSpPr>
        <p:grpSpPr>
          <a:xfrm rot="0">
            <a:off x="4250889" y="209957"/>
            <a:ext cx="5297613" cy="949670"/>
            <a:chOff x="0" y="0"/>
            <a:chExt cx="1395256" cy="250119"/>
          </a:xfrm>
        </p:grpSpPr>
        <p:sp>
          <p:nvSpPr>
            <p:cNvPr name="Freeform 127" id="127"/>
            <p:cNvSpPr/>
            <p:nvPr/>
          </p:nvSpPr>
          <p:spPr>
            <a:xfrm flipH="false" flipV="false" rot="0">
              <a:off x="0" y="0"/>
              <a:ext cx="1395256" cy="250119"/>
            </a:xfrm>
            <a:custGeom>
              <a:avLst/>
              <a:gdLst/>
              <a:ahLst/>
              <a:cxnLst/>
              <a:rect r="r" b="b" t="t" l="l"/>
              <a:pathLst>
                <a:path h="250119" w="1395256">
                  <a:moveTo>
                    <a:pt x="74531" y="0"/>
                  </a:moveTo>
                  <a:lnTo>
                    <a:pt x="1320725" y="0"/>
                  </a:lnTo>
                  <a:cubicBezTo>
                    <a:pt x="1340492" y="0"/>
                    <a:pt x="1359449" y="7852"/>
                    <a:pt x="1373426" y="21830"/>
                  </a:cubicBezTo>
                  <a:cubicBezTo>
                    <a:pt x="1387404" y="35807"/>
                    <a:pt x="1395256" y="54764"/>
                    <a:pt x="1395256" y="74531"/>
                  </a:cubicBezTo>
                  <a:lnTo>
                    <a:pt x="1395256" y="175588"/>
                  </a:lnTo>
                  <a:cubicBezTo>
                    <a:pt x="1395256" y="216750"/>
                    <a:pt x="1361887" y="250119"/>
                    <a:pt x="1320725" y="250119"/>
                  </a:cubicBezTo>
                  <a:lnTo>
                    <a:pt x="74531" y="250119"/>
                  </a:lnTo>
                  <a:cubicBezTo>
                    <a:pt x="33369" y="250119"/>
                    <a:pt x="0" y="216750"/>
                    <a:pt x="0" y="175588"/>
                  </a:cubicBezTo>
                  <a:lnTo>
                    <a:pt x="0" y="74531"/>
                  </a:lnTo>
                  <a:cubicBezTo>
                    <a:pt x="0" y="33369"/>
                    <a:pt x="33369" y="0"/>
                    <a:pt x="74531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28" id="128"/>
            <p:cNvSpPr txBox="true"/>
            <p:nvPr/>
          </p:nvSpPr>
          <p:spPr>
            <a:xfrm>
              <a:off x="0" y="-85725"/>
              <a:ext cx="1395256" cy="335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Top Module riscv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2163" y="1508512"/>
            <a:ext cx="2905255" cy="747972"/>
            <a:chOff x="0" y="0"/>
            <a:chExt cx="765170" cy="1969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170" cy="196997"/>
            </a:xfrm>
            <a:custGeom>
              <a:avLst/>
              <a:gdLst/>
              <a:ahLst/>
              <a:cxnLst/>
              <a:rect r="r" b="b" t="t" l="l"/>
              <a:pathLst>
                <a:path h="196997" w="765170">
                  <a:moveTo>
                    <a:pt x="98498" y="0"/>
                  </a:moveTo>
                  <a:lnTo>
                    <a:pt x="666672" y="0"/>
                  </a:lnTo>
                  <a:cubicBezTo>
                    <a:pt x="721071" y="0"/>
                    <a:pt x="765170" y="44099"/>
                    <a:pt x="765170" y="98498"/>
                  </a:cubicBezTo>
                  <a:lnTo>
                    <a:pt x="765170" y="98498"/>
                  </a:lnTo>
                  <a:cubicBezTo>
                    <a:pt x="765170" y="152898"/>
                    <a:pt x="721071" y="196997"/>
                    <a:pt x="666672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765170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mmu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692163" y="2870778"/>
            <a:ext cx="2905255" cy="747972"/>
            <a:chOff x="0" y="0"/>
            <a:chExt cx="765170" cy="19699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65170" cy="196997"/>
            </a:xfrm>
            <a:custGeom>
              <a:avLst/>
              <a:gdLst/>
              <a:ahLst/>
              <a:cxnLst/>
              <a:rect r="r" b="b" t="t" l="l"/>
              <a:pathLst>
                <a:path h="196997" w="765170">
                  <a:moveTo>
                    <a:pt x="98498" y="0"/>
                  </a:moveTo>
                  <a:lnTo>
                    <a:pt x="666672" y="0"/>
                  </a:lnTo>
                  <a:cubicBezTo>
                    <a:pt x="721071" y="0"/>
                    <a:pt x="765170" y="44099"/>
                    <a:pt x="765170" y="98498"/>
                  </a:cubicBezTo>
                  <a:lnTo>
                    <a:pt x="765170" y="98498"/>
                  </a:lnTo>
                  <a:cubicBezTo>
                    <a:pt x="765170" y="152898"/>
                    <a:pt x="721071" y="196997"/>
                    <a:pt x="666672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765170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fetch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057989" y="2870778"/>
            <a:ext cx="2511173" cy="747972"/>
            <a:chOff x="0" y="0"/>
            <a:chExt cx="661379" cy="1969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1379" cy="196997"/>
            </a:xfrm>
            <a:custGeom>
              <a:avLst/>
              <a:gdLst/>
              <a:ahLst/>
              <a:cxnLst/>
              <a:rect r="r" b="b" t="t" l="l"/>
              <a:pathLst>
                <a:path h="196997" w="661379">
                  <a:moveTo>
                    <a:pt x="98498" y="0"/>
                  </a:moveTo>
                  <a:lnTo>
                    <a:pt x="562880" y="0"/>
                  </a:lnTo>
                  <a:cubicBezTo>
                    <a:pt x="617280" y="0"/>
                    <a:pt x="661379" y="44099"/>
                    <a:pt x="661379" y="98498"/>
                  </a:cubicBezTo>
                  <a:lnTo>
                    <a:pt x="661379" y="98498"/>
                  </a:lnTo>
                  <a:cubicBezTo>
                    <a:pt x="661379" y="152898"/>
                    <a:pt x="617280" y="196997"/>
                    <a:pt x="562880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661379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decode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764476" y="7318490"/>
            <a:ext cx="2511173" cy="747972"/>
            <a:chOff x="0" y="0"/>
            <a:chExt cx="661379" cy="19699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1379" cy="196997"/>
            </a:xfrm>
            <a:custGeom>
              <a:avLst/>
              <a:gdLst/>
              <a:ahLst/>
              <a:cxnLst/>
              <a:rect r="r" b="b" t="t" l="l"/>
              <a:pathLst>
                <a:path h="196997" w="661379">
                  <a:moveTo>
                    <a:pt x="98498" y="0"/>
                  </a:moveTo>
                  <a:lnTo>
                    <a:pt x="562880" y="0"/>
                  </a:lnTo>
                  <a:cubicBezTo>
                    <a:pt x="617280" y="0"/>
                    <a:pt x="661379" y="44099"/>
                    <a:pt x="661379" y="98498"/>
                  </a:cubicBezTo>
                  <a:lnTo>
                    <a:pt x="661379" y="98498"/>
                  </a:lnTo>
                  <a:cubicBezTo>
                    <a:pt x="661379" y="152898"/>
                    <a:pt x="617280" y="196997"/>
                    <a:pt x="562880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661379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lsu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145992" y="4436284"/>
            <a:ext cx="3997597" cy="1162425"/>
            <a:chOff x="0" y="0"/>
            <a:chExt cx="1052865" cy="30615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52865" cy="306153"/>
            </a:xfrm>
            <a:custGeom>
              <a:avLst/>
              <a:gdLst/>
              <a:ahLst/>
              <a:cxnLst/>
              <a:rect r="r" b="b" t="t" l="l"/>
              <a:pathLst>
                <a:path h="306153" w="1052865">
                  <a:moveTo>
                    <a:pt x="98769" y="0"/>
                  </a:moveTo>
                  <a:lnTo>
                    <a:pt x="954096" y="0"/>
                  </a:lnTo>
                  <a:cubicBezTo>
                    <a:pt x="980291" y="0"/>
                    <a:pt x="1005414" y="10406"/>
                    <a:pt x="1023936" y="28929"/>
                  </a:cubicBezTo>
                  <a:cubicBezTo>
                    <a:pt x="1042459" y="47451"/>
                    <a:pt x="1052865" y="72574"/>
                    <a:pt x="1052865" y="98769"/>
                  </a:cubicBezTo>
                  <a:lnTo>
                    <a:pt x="1052865" y="207384"/>
                  </a:lnTo>
                  <a:cubicBezTo>
                    <a:pt x="1052865" y="233579"/>
                    <a:pt x="1042459" y="258702"/>
                    <a:pt x="1023936" y="277224"/>
                  </a:cubicBezTo>
                  <a:cubicBezTo>
                    <a:pt x="1005414" y="295747"/>
                    <a:pt x="980291" y="306153"/>
                    <a:pt x="954096" y="306153"/>
                  </a:cubicBezTo>
                  <a:lnTo>
                    <a:pt x="98769" y="306153"/>
                  </a:lnTo>
                  <a:cubicBezTo>
                    <a:pt x="72574" y="306153"/>
                    <a:pt x="47451" y="295747"/>
                    <a:pt x="28929" y="277224"/>
                  </a:cubicBezTo>
                  <a:cubicBezTo>
                    <a:pt x="10406" y="258702"/>
                    <a:pt x="0" y="233579"/>
                    <a:pt x="0" y="207384"/>
                  </a:cubicBezTo>
                  <a:lnTo>
                    <a:pt x="0" y="98769"/>
                  </a:lnTo>
                  <a:cubicBezTo>
                    <a:pt x="0" y="72574"/>
                    <a:pt x="10406" y="47451"/>
                    <a:pt x="28929" y="28929"/>
                  </a:cubicBezTo>
                  <a:cubicBezTo>
                    <a:pt x="47451" y="10406"/>
                    <a:pt x="72574" y="0"/>
                    <a:pt x="9876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1052865" cy="363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issue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 flipH="true" flipV="true">
            <a:off x="8190155" y="7318600"/>
            <a:ext cx="0" cy="58063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grpSp>
        <p:nvGrpSpPr>
          <p:cNvPr name="Group 18" id="18"/>
          <p:cNvGrpSpPr/>
          <p:nvPr/>
        </p:nvGrpSpPr>
        <p:grpSpPr>
          <a:xfrm rot="0">
            <a:off x="6737528" y="7899231"/>
            <a:ext cx="2905255" cy="747972"/>
            <a:chOff x="0" y="0"/>
            <a:chExt cx="765170" cy="19699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65170" cy="196997"/>
            </a:xfrm>
            <a:custGeom>
              <a:avLst/>
              <a:gdLst/>
              <a:ahLst/>
              <a:cxnLst/>
              <a:rect r="r" b="b" t="t" l="l"/>
              <a:pathLst>
                <a:path h="196997" w="765170">
                  <a:moveTo>
                    <a:pt x="98498" y="0"/>
                  </a:moveTo>
                  <a:lnTo>
                    <a:pt x="666672" y="0"/>
                  </a:lnTo>
                  <a:cubicBezTo>
                    <a:pt x="721071" y="0"/>
                    <a:pt x="765170" y="44099"/>
                    <a:pt x="765170" y="98498"/>
                  </a:cubicBezTo>
                  <a:lnTo>
                    <a:pt x="765170" y="98498"/>
                  </a:lnTo>
                  <a:cubicBezTo>
                    <a:pt x="765170" y="152898"/>
                    <a:pt x="721071" y="196997"/>
                    <a:pt x="666672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765170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issue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718670" y="6570517"/>
            <a:ext cx="2905255" cy="747972"/>
            <a:chOff x="0" y="0"/>
            <a:chExt cx="765170" cy="19699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65170" cy="196997"/>
            </a:xfrm>
            <a:custGeom>
              <a:avLst/>
              <a:gdLst/>
              <a:ahLst/>
              <a:cxnLst/>
              <a:rect r="r" b="b" t="t" l="l"/>
              <a:pathLst>
                <a:path h="196997" w="765170">
                  <a:moveTo>
                    <a:pt x="98498" y="0"/>
                  </a:moveTo>
                  <a:lnTo>
                    <a:pt x="666672" y="0"/>
                  </a:lnTo>
                  <a:cubicBezTo>
                    <a:pt x="721071" y="0"/>
                    <a:pt x="765170" y="44099"/>
                    <a:pt x="765170" y="98498"/>
                  </a:cubicBezTo>
                  <a:lnTo>
                    <a:pt x="765170" y="98498"/>
                  </a:lnTo>
                  <a:cubicBezTo>
                    <a:pt x="765170" y="152898"/>
                    <a:pt x="721071" y="196997"/>
                    <a:pt x="666672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57150"/>
              <a:ext cx="765170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exec</a:t>
              </a:r>
            </a:p>
          </p:txBody>
        </p:sp>
      </p:grpSp>
      <p:sp>
        <p:nvSpPr>
          <p:cNvPr name="AutoShape 24" id="24"/>
          <p:cNvSpPr/>
          <p:nvPr/>
        </p:nvSpPr>
        <p:spPr>
          <a:xfrm flipH="true" flipV="true">
            <a:off x="10004733" y="5479386"/>
            <a:ext cx="2864469" cy="93966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grpSp>
        <p:nvGrpSpPr>
          <p:cNvPr name="Group 25" id="25"/>
          <p:cNvGrpSpPr/>
          <p:nvPr/>
        </p:nvGrpSpPr>
        <p:grpSpPr>
          <a:xfrm rot="0">
            <a:off x="11613615" y="6419051"/>
            <a:ext cx="2511173" cy="747972"/>
            <a:chOff x="0" y="0"/>
            <a:chExt cx="661379" cy="19699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61379" cy="196997"/>
            </a:xfrm>
            <a:custGeom>
              <a:avLst/>
              <a:gdLst/>
              <a:ahLst/>
              <a:cxnLst/>
              <a:rect r="r" b="b" t="t" l="l"/>
              <a:pathLst>
                <a:path h="196997" w="661379">
                  <a:moveTo>
                    <a:pt x="98498" y="0"/>
                  </a:moveTo>
                  <a:lnTo>
                    <a:pt x="562880" y="0"/>
                  </a:lnTo>
                  <a:cubicBezTo>
                    <a:pt x="617280" y="0"/>
                    <a:pt x="661379" y="44099"/>
                    <a:pt x="661379" y="98498"/>
                  </a:cubicBezTo>
                  <a:lnTo>
                    <a:pt x="661379" y="98498"/>
                  </a:lnTo>
                  <a:cubicBezTo>
                    <a:pt x="661379" y="152898"/>
                    <a:pt x="617280" y="196997"/>
                    <a:pt x="562880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661379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divider</a:t>
              </a:r>
            </a:p>
          </p:txBody>
        </p:sp>
      </p:grpSp>
      <p:sp>
        <p:nvSpPr>
          <p:cNvPr name="AutoShape 28" id="28"/>
          <p:cNvSpPr/>
          <p:nvPr/>
        </p:nvSpPr>
        <p:spPr>
          <a:xfrm>
            <a:off x="10162797" y="5289626"/>
            <a:ext cx="1741510" cy="296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grpSp>
        <p:nvGrpSpPr>
          <p:cNvPr name="Group 29" id="29"/>
          <p:cNvGrpSpPr/>
          <p:nvPr/>
        </p:nvGrpSpPr>
        <p:grpSpPr>
          <a:xfrm rot="0">
            <a:off x="11904307" y="4918603"/>
            <a:ext cx="2511173" cy="747972"/>
            <a:chOff x="0" y="0"/>
            <a:chExt cx="661379" cy="19699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61379" cy="196997"/>
            </a:xfrm>
            <a:custGeom>
              <a:avLst/>
              <a:gdLst/>
              <a:ahLst/>
              <a:cxnLst/>
              <a:rect r="r" b="b" t="t" l="l"/>
              <a:pathLst>
                <a:path h="196997" w="661379">
                  <a:moveTo>
                    <a:pt x="98498" y="0"/>
                  </a:moveTo>
                  <a:lnTo>
                    <a:pt x="562880" y="0"/>
                  </a:lnTo>
                  <a:cubicBezTo>
                    <a:pt x="617280" y="0"/>
                    <a:pt x="661379" y="44099"/>
                    <a:pt x="661379" y="98498"/>
                  </a:cubicBezTo>
                  <a:lnTo>
                    <a:pt x="661379" y="98498"/>
                  </a:lnTo>
                  <a:cubicBezTo>
                    <a:pt x="661379" y="152898"/>
                    <a:pt x="617280" y="196997"/>
                    <a:pt x="562880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57150"/>
              <a:ext cx="661379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multiplier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6692163" y="146245"/>
            <a:ext cx="2905255" cy="747972"/>
            <a:chOff x="0" y="0"/>
            <a:chExt cx="765170" cy="196997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765170" cy="196997"/>
            </a:xfrm>
            <a:custGeom>
              <a:avLst/>
              <a:gdLst/>
              <a:ahLst/>
              <a:cxnLst/>
              <a:rect r="r" b="b" t="t" l="l"/>
              <a:pathLst>
                <a:path h="196997" w="765170">
                  <a:moveTo>
                    <a:pt x="98498" y="0"/>
                  </a:moveTo>
                  <a:lnTo>
                    <a:pt x="666672" y="0"/>
                  </a:lnTo>
                  <a:cubicBezTo>
                    <a:pt x="721071" y="0"/>
                    <a:pt x="765170" y="44099"/>
                    <a:pt x="765170" y="98498"/>
                  </a:cubicBezTo>
                  <a:lnTo>
                    <a:pt x="765170" y="98498"/>
                  </a:lnTo>
                  <a:cubicBezTo>
                    <a:pt x="765170" y="152898"/>
                    <a:pt x="721071" y="196997"/>
                    <a:pt x="666672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57150"/>
              <a:ext cx="765170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riscv_core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0851353" y="2256484"/>
            <a:ext cx="3997597" cy="747972"/>
            <a:chOff x="0" y="0"/>
            <a:chExt cx="1052865" cy="196997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052865" cy="196997"/>
            </a:xfrm>
            <a:custGeom>
              <a:avLst/>
              <a:gdLst/>
              <a:ahLst/>
              <a:cxnLst/>
              <a:rect r="r" b="b" t="t" l="l"/>
              <a:pathLst>
                <a:path h="196997" w="1052865">
                  <a:moveTo>
                    <a:pt x="98498" y="0"/>
                  </a:moveTo>
                  <a:lnTo>
                    <a:pt x="954367" y="0"/>
                  </a:lnTo>
                  <a:cubicBezTo>
                    <a:pt x="1008766" y="0"/>
                    <a:pt x="1052865" y="44099"/>
                    <a:pt x="1052865" y="98498"/>
                  </a:cubicBezTo>
                  <a:lnTo>
                    <a:pt x="1052865" y="98498"/>
                  </a:lnTo>
                  <a:cubicBezTo>
                    <a:pt x="1052865" y="152898"/>
                    <a:pt x="1008766" y="196997"/>
                    <a:pt x="954367" y="196997"/>
                  </a:cubicBezTo>
                  <a:lnTo>
                    <a:pt x="98498" y="196997"/>
                  </a:lnTo>
                  <a:cubicBezTo>
                    <a:pt x="44099" y="196997"/>
                    <a:pt x="0" y="152898"/>
                    <a:pt x="0" y="98498"/>
                  </a:cubicBezTo>
                  <a:lnTo>
                    <a:pt x="0" y="98498"/>
                  </a:lnTo>
                  <a:cubicBezTo>
                    <a:pt x="0" y="44099"/>
                    <a:pt x="44099" y="0"/>
                    <a:pt x="9849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57150"/>
              <a:ext cx="1052865" cy="25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99"/>
                </a:lnSpc>
              </a:pP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data hazard</a:t>
              </a:r>
            </a:p>
          </p:txBody>
        </p:sp>
      </p:grpSp>
      <p:sp>
        <p:nvSpPr>
          <p:cNvPr name="AutoShape 38" id="38"/>
          <p:cNvSpPr/>
          <p:nvPr/>
        </p:nvSpPr>
        <p:spPr>
          <a:xfrm>
            <a:off x="9597418" y="560842"/>
            <a:ext cx="3106975" cy="169564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39" id="39"/>
          <p:cNvSpPr/>
          <p:nvPr/>
        </p:nvSpPr>
        <p:spPr>
          <a:xfrm flipV="true">
            <a:off x="9357568" y="3004456"/>
            <a:ext cx="3492584" cy="143182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triangle" len="med" w="lg"/>
          </a:ln>
        </p:spPr>
      </p:sp>
      <p:sp>
        <p:nvSpPr>
          <p:cNvPr name="AutoShape 40" id="40"/>
          <p:cNvSpPr/>
          <p:nvPr/>
        </p:nvSpPr>
        <p:spPr>
          <a:xfrm>
            <a:off x="6692163" y="1882498"/>
            <a:ext cx="77299" cy="371621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41" id="41"/>
          <p:cNvSpPr/>
          <p:nvPr/>
        </p:nvSpPr>
        <p:spPr>
          <a:xfrm flipV="true">
            <a:off x="5275648" y="5598709"/>
            <a:ext cx="1793084" cy="209376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triangle" len="med" w="lg"/>
          </a:ln>
        </p:spPr>
      </p:sp>
      <p:sp>
        <p:nvSpPr>
          <p:cNvPr name="AutoShape 42" id="42"/>
          <p:cNvSpPr/>
          <p:nvPr/>
        </p:nvSpPr>
        <p:spPr>
          <a:xfrm>
            <a:off x="4313575" y="3618751"/>
            <a:ext cx="1873419" cy="110767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3" id="43"/>
          <p:cNvSpPr/>
          <p:nvPr/>
        </p:nvSpPr>
        <p:spPr>
          <a:xfrm>
            <a:off x="4634998" y="3618751"/>
            <a:ext cx="2481727" cy="81753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44" id="44"/>
          <p:cNvSpPr/>
          <p:nvPr/>
        </p:nvSpPr>
        <p:spPr>
          <a:xfrm>
            <a:off x="10162829" y="4745475"/>
            <a:ext cx="2608871" cy="17312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45" id="45"/>
          <p:cNvSpPr/>
          <p:nvPr/>
        </p:nvSpPr>
        <p:spPr>
          <a:xfrm flipV="true">
            <a:off x="8615349" y="5579803"/>
            <a:ext cx="0" cy="99071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46" id="46"/>
          <p:cNvSpPr/>
          <p:nvPr/>
        </p:nvSpPr>
        <p:spPr>
          <a:xfrm flipH="true" flipV="true">
            <a:off x="7803789" y="5598709"/>
            <a:ext cx="7332" cy="97166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47" id="47"/>
          <p:cNvSpPr/>
          <p:nvPr/>
        </p:nvSpPr>
        <p:spPr>
          <a:xfrm flipH="true" flipV="true">
            <a:off x="9086797" y="5598709"/>
            <a:ext cx="3782405" cy="156831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48" id="48"/>
          <p:cNvSpPr/>
          <p:nvPr/>
        </p:nvSpPr>
        <p:spPr>
          <a:xfrm flipV="true">
            <a:off x="8012852" y="3618751"/>
            <a:ext cx="131939" cy="84001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49" id="49"/>
          <p:cNvSpPr/>
          <p:nvPr/>
        </p:nvSpPr>
        <p:spPr>
          <a:xfrm flipH="true" flipV="true">
            <a:off x="7579624" y="2292524"/>
            <a:ext cx="0" cy="57825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50" id="50"/>
          <p:cNvSpPr/>
          <p:nvPr/>
        </p:nvSpPr>
        <p:spPr>
          <a:xfrm flipV="true">
            <a:off x="8748699" y="2256484"/>
            <a:ext cx="0" cy="69663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51" id="51"/>
          <p:cNvSpPr/>
          <p:nvPr/>
        </p:nvSpPr>
        <p:spPr>
          <a:xfrm flipH="true" flipV="true">
            <a:off x="8227820" y="1049063"/>
            <a:ext cx="45286" cy="74649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02079" y="1381274"/>
            <a:ext cx="3086100" cy="8111275"/>
          </a:xfrm>
          <a:custGeom>
            <a:avLst/>
            <a:gdLst/>
            <a:ahLst/>
            <a:cxnLst/>
            <a:rect r="r" b="b" t="t" l="l"/>
            <a:pathLst>
              <a:path h="8111275" w="3086100">
                <a:moveTo>
                  <a:pt x="0" y="0"/>
                </a:moveTo>
                <a:lnTo>
                  <a:pt x="3086100" y="0"/>
                </a:lnTo>
                <a:lnTo>
                  <a:pt x="3086100" y="8111275"/>
                </a:lnTo>
                <a:lnTo>
                  <a:pt x="0" y="8111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66638" y="161402"/>
            <a:ext cx="2554724" cy="644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8"/>
              </a:lnSpc>
            </a:pPr>
            <a:r>
              <a:rPr lang="en-US" b="true" sz="3499" i="true">
                <a:solidFill>
                  <a:srgbClr val="1C2120"/>
                </a:solidFill>
                <a:latin typeface="Open Sans Bold Italics"/>
                <a:ea typeface="Open Sans Bold Italics"/>
                <a:cs typeface="Open Sans Bold Italics"/>
                <a:sym typeface="Open Sans Bold Italics"/>
              </a:rPr>
              <a:t>Top Module</a:t>
            </a:r>
            <a:r>
              <a:rPr lang="en-US" sz="3499" i="true">
                <a:solidFill>
                  <a:srgbClr val="FFFFFF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 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76048" y="2754914"/>
            <a:ext cx="1308344" cy="38100"/>
            <a:chOff x="0" y="0"/>
            <a:chExt cx="1744459" cy="50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76048" y="3981450"/>
            <a:ext cx="1308344" cy="38100"/>
            <a:chOff x="0" y="0"/>
            <a:chExt cx="1744459" cy="50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76048" y="6572250"/>
            <a:ext cx="1308344" cy="38100"/>
            <a:chOff x="0" y="0"/>
            <a:chExt cx="1744459" cy="50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346901" y="2137068"/>
            <a:ext cx="1491317" cy="517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98480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clk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99057" y="3494916"/>
            <a:ext cx="459283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rst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12785" y="5398811"/>
            <a:ext cx="1308344" cy="38100"/>
            <a:chOff x="0" y="0"/>
            <a:chExt cx="1744459" cy="50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33182" y="6069374"/>
            <a:ext cx="1951381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transfer_start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9426" y="4903511"/>
            <a:ext cx="2046268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transfer_reset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4932392" y="4362450"/>
            <a:ext cx="1308344" cy="38100"/>
            <a:chOff x="0" y="0"/>
            <a:chExt cx="1744459" cy="50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4932392" y="5810250"/>
            <a:ext cx="1308344" cy="38100"/>
            <a:chOff x="0" y="0"/>
            <a:chExt cx="1744459" cy="50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5042882" y="3760068"/>
            <a:ext cx="159812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Done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331620" y="5196479"/>
            <a:ext cx="909116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TxD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46935" y="4861270"/>
            <a:ext cx="1911193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</a:t>
            </a:r>
            <a:r>
              <a:rPr lang="en-US" sz="2799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op_instruction_reader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7822102" y="2167806"/>
            <a:ext cx="10030776" cy="7719268"/>
            <a:chOff x="0" y="0"/>
            <a:chExt cx="13374368" cy="1029235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3374368" cy="10292359"/>
            </a:xfrm>
            <a:custGeom>
              <a:avLst/>
              <a:gdLst/>
              <a:ahLst/>
              <a:cxnLst/>
              <a:rect r="r" b="b" t="t" l="l"/>
              <a:pathLst>
                <a:path h="10292359" w="13374368">
                  <a:moveTo>
                    <a:pt x="0" y="0"/>
                  </a:moveTo>
                  <a:lnTo>
                    <a:pt x="13374368" y="0"/>
                  </a:lnTo>
                  <a:lnTo>
                    <a:pt x="13374368" y="10292359"/>
                  </a:lnTo>
                  <a:lnTo>
                    <a:pt x="0" y="102923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3374368" cy="1033045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2879"/>
                </a:lnSpc>
              </a:pP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Thi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 is the top-level controller that connects a RISC-V processor, instruction and data memory blocks, and a UART interface to read, execute, and transmit program results.</a:t>
              </a: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Main Purpose: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Runs a program on a RISC-V core by feeding it instructions from memory, then transfers results (from data memory) via UART once execution is done.</a:t>
              </a:r>
            </a:p>
            <a:p>
              <a:pPr algn="l">
                <a:lnSpc>
                  <a:spcPts val="2879"/>
                </a:lnSpc>
              </a:pP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Inputs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clk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(wire)- The system clock driving all synchronous logic.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rst 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(wire)-Synchronous reset for the processor, memory, and UART.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transfer_reset 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(wire)- Resets the UART transmitter state machine (used before sending data).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transfer_start 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(wire)- Starts the UART transfer of data memory contents once execution is done.</a:t>
              </a: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Outputs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TxD 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(wire)- The serial data output line of the UART (idle high, start bit = 0, stop bit = 1).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done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(wire)-Indicates “finished” when the instruction fetch window has passed; triggers the UART transfer phase.</a:t>
              </a:r>
            </a:p>
            <a:p>
              <a:pPr algn="l">
                <a:lnSpc>
                  <a:spcPts val="2879"/>
                </a:lnSpc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873240" y="541020"/>
            <a:ext cx="4846320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</a:t>
            </a:r>
            <a:r>
              <a:rPr lang="en-US" sz="40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Memory Module   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700441" y="1376480"/>
            <a:ext cx="2905125" cy="7912236"/>
            <a:chOff x="0" y="0"/>
            <a:chExt cx="3873500" cy="105496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6350" y="6350"/>
              <a:ext cx="3860800" cy="10536936"/>
            </a:xfrm>
            <a:custGeom>
              <a:avLst/>
              <a:gdLst/>
              <a:ahLst/>
              <a:cxnLst/>
              <a:rect r="r" b="b" t="t" l="l"/>
              <a:pathLst>
                <a:path h="10536936" w="3860800">
                  <a:moveTo>
                    <a:pt x="0" y="0"/>
                  </a:moveTo>
                  <a:lnTo>
                    <a:pt x="3860800" y="0"/>
                  </a:lnTo>
                  <a:lnTo>
                    <a:pt x="3860800" y="10536936"/>
                  </a:lnTo>
                  <a:lnTo>
                    <a:pt x="0" y="10536936"/>
                  </a:lnTo>
                  <a:close/>
                </a:path>
              </a:pathLst>
            </a:custGeom>
            <a:solidFill>
              <a:srgbClr val="93CDDD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73500" cy="10549636"/>
            </a:xfrm>
            <a:custGeom>
              <a:avLst/>
              <a:gdLst/>
              <a:ahLst/>
              <a:cxnLst/>
              <a:rect r="r" b="b" t="t" l="l"/>
              <a:pathLst>
                <a:path h="10549636" w="3873500">
                  <a:moveTo>
                    <a:pt x="6350" y="0"/>
                  </a:moveTo>
                  <a:lnTo>
                    <a:pt x="3867150" y="0"/>
                  </a:lnTo>
                  <a:cubicBezTo>
                    <a:pt x="3870706" y="0"/>
                    <a:pt x="3873500" y="2794"/>
                    <a:pt x="3873500" y="6350"/>
                  </a:cubicBezTo>
                  <a:lnTo>
                    <a:pt x="3873500" y="10543286"/>
                  </a:lnTo>
                  <a:cubicBezTo>
                    <a:pt x="3873500" y="10546842"/>
                    <a:pt x="3870706" y="10549636"/>
                    <a:pt x="3867150" y="10549636"/>
                  </a:cubicBezTo>
                  <a:lnTo>
                    <a:pt x="6350" y="10549636"/>
                  </a:lnTo>
                  <a:cubicBezTo>
                    <a:pt x="2794" y="10549636"/>
                    <a:pt x="0" y="10546842"/>
                    <a:pt x="0" y="10543286"/>
                  </a:cubicBezTo>
                  <a:lnTo>
                    <a:pt x="0" y="6350"/>
                  </a:lnTo>
                  <a:cubicBezTo>
                    <a:pt x="0" y="2794"/>
                    <a:pt x="2794" y="0"/>
                    <a:pt x="6350" y="0"/>
                  </a:cubicBezTo>
                  <a:moveTo>
                    <a:pt x="6350" y="12700"/>
                  </a:moveTo>
                  <a:lnTo>
                    <a:pt x="6350" y="6350"/>
                  </a:lnTo>
                  <a:lnTo>
                    <a:pt x="12700" y="6350"/>
                  </a:lnTo>
                  <a:lnTo>
                    <a:pt x="12700" y="10543286"/>
                  </a:lnTo>
                  <a:lnTo>
                    <a:pt x="6350" y="10543286"/>
                  </a:lnTo>
                  <a:lnTo>
                    <a:pt x="6350" y="10536936"/>
                  </a:lnTo>
                  <a:lnTo>
                    <a:pt x="3867150" y="10536936"/>
                  </a:lnTo>
                  <a:lnTo>
                    <a:pt x="3867150" y="10543286"/>
                  </a:lnTo>
                  <a:lnTo>
                    <a:pt x="3860800" y="10543286"/>
                  </a:lnTo>
                  <a:lnTo>
                    <a:pt x="3860800" y="6350"/>
                  </a:lnTo>
                  <a:lnTo>
                    <a:pt x="3867150" y="6350"/>
                  </a:lnTo>
                  <a:lnTo>
                    <a:pt x="3867150" y="12700"/>
                  </a:lnTo>
                  <a:lnTo>
                    <a:pt x="6350" y="12700"/>
                  </a:lnTo>
                  <a:close/>
                </a:path>
              </a:pathLst>
            </a:custGeom>
            <a:solidFill>
              <a:srgbClr val="98B954"/>
            </a:solidFill>
          </p:spPr>
        </p:sp>
      </p:grpSp>
      <p:sp>
        <p:nvSpPr>
          <p:cNvPr name="AutoShape 6" id="6"/>
          <p:cNvSpPr/>
          <p:nvPr/>
        </p:nvSpPr>
        <p:spPr>
          <a:xfrm rot="30421">
            <a:off x="604816" y="3162300"/>
            <a:ext cx="1076367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7" id="7"/>
          <p:cNvSpPr/>
          <p:nvPr/>
        </p:nvSpPr>
        <p:spPr>
          <a:xfrm rot="30421">
            <a:off x="604816" y="3924300"/>
            <a:ext cx="1076367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8" id="8"/>
          <p:cNvSpPr/>
          <p:nvPr/>
        </p:nvSpPr>
        <p:spPr>
          <a:xfrm rot="30421">
            <a:off x="604816" y="4610100"/>
            <a:ext cx="1076367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9" id="9"/>
          <p:cNvSpPr/>
          <p:nvPr/>
        </p:nvSpPr>
        <p:spPr>
          <a:xfrm rot="30421">
            <a:off x="627038" y="5930705"/>
            <a:ext cx="1076367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10" id="10"/>
          <p:cNvSpPr/>
          <p:nvPr/>
        </p:nvSpPr>
        <p:spPr>
          <a:xfrm rot="32755">
            <a:off x="542100" y="6578686"/>
            <a:ext cx="999686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11" id="11"/>
          <p:cNvSpPr/>
          <p:nvPr/>
        </p:nvSpPr>
        <p:spPr>
          <a:xfrm rot="30421">
            <a:off x="613554" y="7484937"/>
            <a:ext cx="1076367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12" id="12"/>
          <p:cNvSpPr txBox="true"/>
          <p:nvPr/>
        </p:nvSpPr>
        <p:spPr>
          <a:xfrm rot="0">
            <a:off x="426026" y="2681409"/>
            <a:ext cx="134112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clk_i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65856" y="3462338"/>
            <a:ext cx="161544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reset_i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4086" y="4204763"/>
            <a:ext cx="1464943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daddr_i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0273" y="5435888"/>
            <a:ext cx="201468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dwdata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42122" y="6172200"/>
            <a:ext cx="995494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drd_i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42122" y="7027218"/>
            <a:ext cx="1754469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dbe_w</a:t>
            </a:r>
          </a:p>
        </p:txBody>
      </p:sp>
      <p:sp>
        <p:nvSpPr>
          <p:cNvPr name="AutoShape 18" id="18"/>
          <p:cNvSpPr/>
          <p:nvPr/>
        </p:nvSpPr>
        <p:spPr>
          <a:xfrm rot="25517">
            <a:off x="382163" y="8343900"/>
            <a:ext cx="1283218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19" id="19"/>
          <p:cNvSpPr txBox="true"/>
          <p:nvPr/>
        </p:nvSpPr>
        <p:spPr>
          <a:xfrm rot="0">
            <a:off x="638325" y="7949757"/>
            <a:ext cx="781032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dout</a:t>
            </a:r>
          </a:p>
        </p:txBody>
      </p:sp>
      <p:sp>
        <p:nvSpPr>
          <p:cNvPr name="AutoShape 20" id="20"/>
          <p:cNvSpPr/>
          <p:nvPr/>
        </p:nvSpPr>
        <p:spPr>
          <a:xfrm rot="35439">
            <a:off x="4567213" y="3390900"/>
            <a:ext cx="92397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1" id="21"/>
          <p:cNvSpPr/>
          <p:nvPr/>
        </p:nvSpPr>
        <p:spPr>
          <a:xfrm rot="35439">
            <a:off x="4567213" y="4194600"/>
            <a:ext cx="92397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2" id="22"/>
          <p:cNvSpPr/>
          <p:nvPr/>
        </p:nvSpPr>
        <p:spPr>
          <a:xfrm rot="35439">
            <a:off x="4567213" y="4914900"/>
            <a:ext cx="92397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3" id="23"/>
          <p:cNvSpPr/>
          <p:nvPr/>
        </p:nvSpPr>
        <p:spPr>
          <a:xfrm rot="35439">
            <a:off x="4567213" y="5616863"/>
            <a:ext cx="92397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4" id="24"/>
          <p:cNvSpPr/>
          <p:nvPr/>
        </p:nvSpPr>
        <p:spPr>
          <a:xfrm rot="35439">
            <a:off x="4567213" y="6362700"/>
            <a:ext cx="92397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5" id="25"/>
          <p:cNvSpPr/>
          <p:nvPr/>
        </p:nvSpPr>
        <p:spPr>
          <a:xfrm rot="35439">
            <a:off x="4567213" y="7124700"/>
            <a:ext cx="923974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26" id="26"/>
          <p:cNvSpPr txBox="true"/>
          <p:nvPr/>
        </p:nvSpPr>
        <p:spPr>
          <a:xfrm rot="0">
            <a:off x="4752644" y="2940902"/>
            <a:ext cx="159493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accept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754879" y="3739516"/>
            <a:ext cx="2118361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acknowledge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739641" y="4504820"/>
            <a:ext cx="3618384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drdata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663440" y="5137963"/>
            <a:ext cx="397764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din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663439" y="5855315"/>
            <a:ext cx="175446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addr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663439" y="6748462"/>
            <a:ext cx="253746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ren</a:t>
            </a:r>
          </a:p>
        </p:txBody>
      </p:sp>
      <p:sp>
        <p:nvSpPr>
          <p:cNvPr name="AutoShape 32" id="32"/>
          <p:cNvSpPr/>
          <p:nvPr/>
        </p:nvSpPr>
        <p:spPr>
          <a:xfrm rot="30421">
            <a:off x="4567215" y="7810500"/>
            <a:ext cx="1076368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33" id="33"/>
          <p:cNvSpPr txBox="true"/>
          <p:nvPr/>
        </p:nvSpPr>
        <p:spPr>
          <a:xfrm rot="0">
            <a:off x="4606293" y="7417743"/>
            <a:ext cx="1249678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wen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6900033" y="1870113"/>
            <a:ext cx="11478718" cy="7357318"/>
            <a:chOff x="0" y="0"/>
            <a:chExt cx="15304957" cy="980975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5304957" cy="9809758"/>
            </a:xfrm>
            <a:custGeom>
              <a:avLst/>
              <a:gdLst/>
              <a:ahLst/>
              <a:cxnLst/>
              <a:rect r="r" b="b" t="t" l="l"/>
              <a:pathLst>
                <a:path h="9809758" w="15304957">
                  <a:moveTo>
                    <a:pt x="0" y="0"/>
                  </a:moveTo>
                  <a:lnTo>
                    <a:pt x="15304957" y="0"/>
                  </a:lnTo>
                  <a:lnTo>
                    <a:pt x="15304957" y="9809758"/>
                  </a:lnTo>
                  <a:lnTo>
                    <a:pt x="0" y="98097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15304957" cy="984785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puts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clk_i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(wire)- System clock for all operations.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reset_i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(wire)- Synchronous reset; clears internal state and readies for new requests.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daddr_i[31:0]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(bus)-Byte address for the data memory read/write.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dwdata_i[31:0]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(bus)- Data to write into memory when a write is requested.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drd_i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(wire)- Read‐enable signal. When high and accept is true, issues a read.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dbe_w[3:0] 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(bus)- Byte‐enable mask for writes (which of the 4 bytes in the 32-bit word to update).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dout[31:0]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(bus)- Data coming from the underlying BRAM block (read data).</a:t>
              </a: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Outputs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accept 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(reg)- High when the module is ready to accept a new read/write request.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acknowledge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(reg)- Pulses high for one cycle when the read or write completes.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drdata_o[31:0]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(reg)- Read data returned to the requester after a read.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din[31:0]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(reg)-Data sent into the BRAM for write operations (after masking/merging).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addr[9:0] 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(reg)- Word‐address (daddr_i bits [11:2]) used to index the BRAM.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ren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(reg)- BRAM read enable (asserted when reading).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wen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(reg)- BRAM write enable (asserted when writing).</a:t>
              </a:r>
            </a:p>
            <a:p>
              <a:pPr algn="l" marL="289560" indent="-144780" lvl="1">
                <a:lnSpc>
                  <a:spcPts val="2879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2140931" y="4644282"/>
            <a:ext cx="2024144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mem</a:t>
            </a:r>
            <a:r>
              <a:rPr lang="en-US" sz="35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ory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01622" y="-767350"/>
            <a:ext cx="22013892" cy="12354774"/>
            <a:chOff x="0" y="0"/>
            <a:chExt cx="29351856" cy="164730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351858" cy="16473043"/>
            </a:xfrm>
            <a:custGeom>
              <a:avLst/>
              <a:gdLst/>
              <a:ahLst/>
              <a:cxnLst/>
              <a:rect r="r" b="b" t="t" l="l"/>
              <a:pathLst>
                <a:path h="16473043" w="29351858">
                  <a:moveTo>
                    <a:pt x="0" y="0"/>
                  </a:moveTo>
                  <a:lnTo>
                    <a:pt x="29351858" y="0"/>
                  </a:lnTo>
                  <a:lnTo>
                    <a:pt x="29351858" y="16473043"/>
                  </a:lnTo>
                  <a:lnTo>
                    <a:pt x="0" y="164730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478" r="0" b="-9478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1727502" y="-552219"/>
            <a:ext cx="22453902" cy="12020319"/>
          </a:xfrm>
          <a:custGeom>
            <a:avLst/>
            <a:gdLst/>
            <a:ahLst/>
            <a:cxnLst/>
            <a:rect r="r" b="b" t="t" l="l"/>
            <a:pathLst>
              <a:path h="12020319" w="22453902">
                <a:moveTo>
                  <a:pt x="0" y="0"/>
                </a:moveTo>
                <a:lnTo>
                  <a:pt x="22453902" y="0"/>
                </a:lnTo>
                <a:lnTo>
                  <a:pt x="22453902" y="12020319"/>
                </a:lnTo>
                <a:lnTo>
                  <a:pt x="0" y="120203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598161" y="4064882"/>
            <a:ext cx="7091677" cy="2916832"/>
            <a:chOff x="0" y="0"/>
            <a:chExt cx="9455569" cy="38891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9050" y="19050"/>
              <a:ext cx="9310878" cy="3744468"/>
            </a:xfrm>
            <a:custGeom>
              <a:avLst/>
              <a:gdLst/>
              <a:ahLst/>
              <a:cxnLst/>
              <a:rect r="r" b="b" t="t" l="l"/>
              <a:pathLst>
                <a:path h="3744468" w="9310878">
                  <a:moveTo>
                    <a:pt x="0" y="0"/>
                  </a:moveTo>
                  <a:lnTo>
                    <a:pt x="9310878" y="0"/>
                  </a:lnTo>
                  <a:lnTo>
                    <a:pt x="9310878" y="3744468"/>
                  </a:lnTo>
                  <a:lnTo>
                    <a:pt x="0" y="3744468"/>
                  </a:ln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348978" cy="3782568"/>
            </a:xfrm>
            <a:custGeom>
              <a:avLst/>
              <a:gdLst/>
              <a:ahLst/>
              <a:cxnLst/>
              <a:rect r="r" b="b" t="t" l="l"/>
              <a:pathLst>
                <a:path h="3782568" w="9348978">
                  <a:moveTo>
                    <a:pt x="19050" y="0"/>
                  </a:moveTo>
                  <a:lnTo>
                    <a:pt x="9329928" y="0"/>
                  </a:lnTo>
                  <a:cubicBezTo>
                    <a:pt x="9340469" y="0"/>
                    <a:pt x="9348978" y="8509"/>
                    <a:pt x="9348978" y="19050"/>
                  </a:cubicBezTo>
                  <a:lnTo>
                    <a:pt x="9348978" y="3763518"/>
                  </a:lnTo>
                  <a:cubicBezTo>
                    <a:pt x="9348978" y="3774059"/>
                    <a:pt x="9340469" y="3782568"/>
                    <a:pt x="9329928" y="3782568"/>
                  </a:cubicBezTo>
                  <a:lnTo>
                    <a:pt x="19050" y="3782568"/>
                  </a:lnTo>
                  <a:cubicBezTo>
                    <a:pt x="8509" y="3782568"/>
                    <a:pt x="0" y="3774059"/>
                    <a:pt x="0" y="3763518"/>
                  </a:cubicBezTo>
                  <a:lnTo>
                    <a:pt x="0" y="19050"/>
                  </a:lnTo>
                  <a:cubicBezTo>
                    <a:pt x="0" y="8509"/>
                    <a:pt x="8509" y="0"/>
                    <a:pt x="19050" y="0"/>
                  </a:cubicBezTo>
                  <a:moveTo>
                    <a:pt x="19050" y="38100"/>
                  </a:moveTo>
                  <a:lnTo>
                    <a:pt x="19050" y="19050"/>
                  </a:lnTo>
                  <a:lnTo>
                    <a:pt x="38100" y="19050"/>
                  </a:lnTo>
                  <a:lnTo>
                    <a:pt x="38100" y="3763518"/>
                  </a:lnTo>
                  <a:lnTo>
                    <a:pt x="19050" y="3763518"/>
                  </a:lnTo>
                  <a:lnTo>
                    <a:pt x="19050" y="3744468"/>
                  </a:lnTo>
                  <a:lnTo>
                    <a:pt x="9329928" y="3744468"/>
                  </a:lnTo>
                  <a:lnTo>
                    <a:pt x="9329928" y="3763518"/>
                  </a:lnTo>
                  <a:lnTo>
                    <a:pt x="9310878" y="3763518"/>
                  </a:lnTo>
                  <a:lnTo>
                    <a:pt x="9310878" y="19050"/>
                  </a:lnTo>
                  <a:lnTo>
                    <a:pt x="9329928" y="19050"/>
                  </a:lnTo>
                  <a:lnTo>
                    <a:pt x="9329928" y="38100"/>
                  </a:lnTo>
                  <a:lnTo>
                    <a:pt x="19050" y="38100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652409" y="3938304"/>
            <a:ext cx="6983181" cy="2989162"/>
            <a:chOff x="0" y="0"/>
            <a:chExt cx="9310908" cy="39855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310908" cy="3985550"/>
            </a:xfrm>
            <a:custGeom>
              <a:avLst/>
              <a:gdLst/>
              <a:ahLst/>
              <a:cxnLst/>
              <a:rect r="r" b="b" t="t" l="l"/>
              <a:pathLst>
                <a:path h="3985550" w="9310908">
                  <a:moveTo>
                    <a:pt x="0" y="0"/>
                  </a:moveTo>
                  <a:lnTo>
                    <a:pt x="9310908" y="0"/>
                  </a:lnTo>
                  <a:lnTo>
                    <a:pt x="9310908" y="3985550"/>
                  </a:lnTo>
                  <a:lnTo>
                    <a:pt x="0" y="3985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9310908" cy="40331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499"/>
                </a:lnSpc>
              </a:pPr>
              <a:r>
                <a:rPr lang="en-US" b="true" sz="2499" i="true">
                  <a:solidFill>
                    <a:srgbClr val="000000"/>
                  </a:solidFill>
                  <a:latin typeface="Open Sans Bold Italics"/>
                  <a:ea typeface="Open Sans Bold Italics"/>
                  <a:cs typeface="Open Sans Bold Italics"/>
                  <a:sym typeface="Open Sans Bold Italics"/>
                </a:rPr>
                <a:t>Jadhav Anvesh</a:t>
              </a:r>
            </a:p>
            <a:p>
              <a:pPr algn="ctr">
                <a:lnSpc>
                  <a:spcPts val="3499"/>
                </a:lnSpc>
              </a:pPr>
              <a:r>
                <a:rPr lang="en-US" b="true" sz="2499" i="true">
                  <a:solidFill>
                    <a:srgbClr val="000000"/>
                  </a:solidFill>
                  <a:latin typeface="Open Sans Bold Italics"/>
                  <a:ea typeface="Open Sans Bold Italics"/>
                  <a:cs typeface="Open Sans Bold Italics"/>
                  <a:sym typeface="Open Sans Bold Italics"/>
                </a:rPr>
                <a:t>Boda Sandeep</a:t>
              </a:r>
            </a:p>
            <a:p>
              <a:pPr algn="ctr">
                <a:lnSpc>
                  <a:spcPts val="3498"/>
                </a:lnSpc>
              </a:pPr>
              <a:r>
                <a:rPr lang="en-US" b="true" sz="2499" i="true">
                  <a:solidFill>
                    <a:srgbClr val="000000"/>
                  </a:solidFill>
                  <a:latin typeface="Open Sans Bold Italics"/>
                  <a:ea typeface="Open Sans Bold Italics"/>
                  <a:cs typeface="Open Sans Bold Italics"/>
                  <a:sym typeface="Open Sans Bold Italics"/>
                </a:rPr>
                <a:t>Sumedh Wankhede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529286" y="1283333"/>
            <a:ext cx="13066873" cy="270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8"/>
              </a:lnSpc>
            </a:pPr>
            <a:r>
              <a:rPr lang="en-US" b="true" sz="12997" spc="-700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PRESENTATION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067767" y="7715250"/>
            <a:ext cx="8731568" cy="969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Prof. Joycee Mekie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89183"/>
            <a:ext cx="18288000" cy="599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88335" indent="-444168" lvl="1">
              <a:lnSpc>
                <a:spcPts val="4937"/>
              </a:lnSpc>
              <a:buFont typeface="Arial"/>
              <a:buChar char="•"/>
            </a:pPr>
            <a:r>
              <a:rPr lang="en-US" b="true" sz="411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Understanding RISC-V Architecture (via Textbook)</a:t>
            </a:r>
          </a:p>
          <a:p>
            <a:pPr algn="l" marL="801977" indent="-400989" lvl="1">
              <a:lnSpc>
                <a:spcPts val="4457"/>
              </a:lnSpc>
              <a:buAutoNum type="arabicPeriod" startAt="1"/>
            </a:pPr>
            <a:r>
              <a:rPr lang="en-US" sz="371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Learned RISC-V instruction formats encoding, pipelining, hazards, and the hardware/software interface.</a:t>
            </a:r>
          </a:p>
          <a:p>
            <a:pPr algn="l" marL="801977" indent="-400989" lvl="1">
              <a:lnSpc>
                <a:spcPts val="4457"/>
              </a:lnSpc>
              <a:buAutoNum type="arabicPeriod" startAt="1"/>
            </a:pPr>
            <a:r>
              <a:rPr lang="en-US" sz="371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Gained theoretical grounding from Computer Organization and Design: RISC-V Edition.</a:t>
            </a:r>
          </a:p>
          <a:p>
            <a:pPr algn="l" marL="888335" indent="-444168" lvl="1">
              <a:lnSpc>
                <a:spcPts val="4937"/>
              </a:lnSpc>
              <a:buFont typeface="Arial"/>
              <a:buChar char="•"/>
            </a:pPr>
            <a:r>
              <a:rPr lang="en-US" b="true" sz="411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Toolchain Installation and Custom Instruction Integration</a:t>
            </a:r>
          </a:p>
          <a:p>
            <a:pPr algn="l" marL="801977" indent="-400989" lvl="1">
              <a:lnSpc>
                <a:spcPts val="4457"/>
              </a:lnSpc>
              <a:buAutoNum type="arabicPeriod" startAt="1"/>
            </a:pPr>
            <a:r>
              <a:rPr lang="en-US" sz="371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Installed RISC-V toolchain and Spike simulator, added a custom mul instruction, and verified it using the modified toolchain.</a:t>
            </a:r>
          </a:p>
          <a:p>
            <a:pPr algn="l" marL="888335" indent="-444168" lvl="1">
              <a:lnSpc>
                <a:spcPts val="4937"/>
              </a:lnSpc>
              <a:buFont typeface="Arial"/>
              <a:buChar char="•"/>
            </a:pPr>
            <a:r>
              <a:rPr lang="en-US" b="true" sz="411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Applying Concepts in FPGA</a:t>
            </a:r>
          </a:p>
          <a:p>
            <a:pPr algn="l" marL="888335" indent="-444168" lvl="1">
              <a:lnSpc>
                <a:spcPts val="4937"/>
              </a:lnSpc>
              <a:buFont typeface="Arial"/>
              <a:buChar char="•"/>
            </a:pPr>
            <a:r>
              <a:rPr lang="en-US" b="true" sz="411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Matrix Multiplication Attempt via Custom Instruction</a:t>
            </a:r>
          </a:p>
          <a:p>
            <a:pPr algn="l" marL="888335" indent="-444168" lvl="1">
              <a:lnSpc>
                <a:spcPts val="4937"/>
              </a:lnSpc>
              <a:buFont typeface="Arial"/>
              <a:buChar char="•"/>
            </a:pPr>
            <a:r>
              <a:rPr lang="en-US" b="true" sz="411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Hands-On Hardware Experience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633896" y="445607"/>
            <a:ext cx="7020209" cy="1051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6"/>
              </a:lnSpc>
            </a:pPr>
            <a:r>
              <a:rPr lang="en-US" sz="61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Takeaways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27948" y="253827"/>
            <a:ext cx="12861828" cy="4758876"/>
          </a:xfrm>
          <a:custGeom>
            <a:avLst/>
            <a:gdLst/>
            <a:ahLst/>
            <a:cxnLst/>
            <a:rect r="r" b="b" t="t" l="l"/>
            <a:pathLst>
              <a:path h="4758876" w="12861828">
                <a:moveTo>
                  <a:pt x="0" y="0"/>
                </a:moveTo>
                <a:lnTo>
                  <a:pt x="12861828" y="0"/>
                </a:lnTo>
                <a:lnTo>
                  <a:pt x="12861828" y="4758877"/>
                </a:lnTo>
                <a:lnTo>
                  <a:pt x="0" y="47588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7948" y="5012704"/>
            <a:ext cx="12861828" cy="2797448"/>
          </a:xfrm>
          <a:custGeom>
            <a:avLst/>
            <a:gdLst/>
            <a:ahLst/>
            <a:cxnLst/>
            <a:rect r="r" b="b" t="t" l="l"/>
            <a:pathLst>
              <a:path h="2797448" w="12861828">
                <a:moveTo>
                  <a:pt x="0" y="0"/>
                </a:moveTo>
                <a:lnTo>
                  <a:pt x="12861828" y="0"/>
                </a:lnTo>
                <a:lnTo>
                  <a:pt x="12861828" y="2797447"/>
                </a:lnTo>
                <a:lnTo>
                  <a:pt x="0" y="27974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438632" y="253827"/>
            <a:ext cx="7410737" cy="949670"/>
            <a:chOff x="0" y="0"/>
            <a:chExt cx="1951799" cy="25011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51799" cy="250119"/>
            </a:xfrm>
            <a:custGeom>
              <a:avLst/>
              <a:gdLst/>
              <a:ahLst/>
              <a:cxnLst/>
              <a:rect r="r" b="b" t="t" l="l"/>
              <a:pathLst>
                <a:path h="250119" w="1951799">
                  <a:moveTo>
                    <a:pt x="53279" y="0"/>
                  </a:moveTo>
                  <a:lnTo>
                    <a:pt x="1898520" y="0"/>
                  </a:lnTo>
                  <a:cubicBezTo>
                    <a:pt x="1927945" y="0"/>
                    <a:pt x="1951799" y="23854"/>
                    <a:pt x="1951799" y="53279"/>
                  </a:cubicBezTo>
                  <a:lnTo>
                    <a:pt x="1951799" y="196840"/>
                  </a:lnTo>
                  <a:cubicBezTo>
                    <a:pt x="1951799" y="226265"/>
                    <a:pt x="1927945" y="250119"/>
                    <a:pt x="1898520" y="250119"/>
                  </a:cubicBezTo>
                  <a:lnTo>
                    <a:pt x="53279" y="250119"/>
                  </a:lnTo>
                  <a:cubicBezTo>
                    <a:pt x="39149" y="250119"/>
                    <a:pt x="25597" y="244506"/>
                    <a:pt x="15605" y="234514"/>
                  </a:cubicBezTo>
                  <a:cubicBezTo>
                    <a:pt x="5613" y="224522"/>
                    <a:pt x="0" y="210970"/>
                    <a:pt x="0" y="196840"/>
                  </a:cubicBezTo>
                  <a:lnTo>
                    <a:pt x="0" y="53279"/>
                  </a:lnTo>
                  <a:cubicBezTo>
                    <a:pt x="0" y="39149"/>
                    <a:pt x="5613" y="25597"/>
                    <a:pt x="15605" y="15605"/>
                  </a:cubicBezTo>
                  <a:cubicBezTo>
                    <a:pt x="25597" y="5613"/>
                    <a:pt x="39149" y="0"/>
                    <a:pt x="5327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85725"/>
              <a:ext cx="1951799" cy="335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Report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527948" y="7810151"/>
            <a:ext cx="12861828" cy="2599290"/>
          </a:xfrm>
          <a:custGeom>
            <a:avLst/>
            <a:gdLst/>
            <a:ahLst/>
            <a:cxnLst/>
            <a:rect r="r" b="b" t="t" l="l"/>
            <a:pathLst>
              <a:path h="2599290" w="12861828">
                <a:moveTo>
                  <a:pt x="0" y="0"/>
                </a:moveTo>
                <a:lnTo>
                  <a:pt x="12861828" y="0"/>
                </a:lnTo>
                <a:lnTo>
                  <a:pt x="12861828" y="2599290"/>
                </a:lnTo>
                <a:lnTo>
                  <a:pt x="0" y="25992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904" r="0" b="-6904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86400" y="3148445"/>
            <a:ext cx="7315200" cy="3990109"/>
          </a:xfrm>
          <a:custGeom>
            <a:avLst/>
            <a:gdLst/>
            <a:ahLst/>
            <a:cxnLst/>
            <a:rect r="r" b="b" t="t" l="l"/>
            <a:pathLst>
              <a:path h="3990109" w="7315200">
                <a:moveTo>
                  <a:pt x="0" y="0"/>
                </a:moveTo>
                <a:lnTo>
                  <a:pt x="7315200" y="0"/>
                </a:lnTo>
                <a:lnTo>
                  <a:pt x="7315200" y="3990110"/>
                </a:lnTo>
                <a:lnTo>
                  <a:pt x="0" y="39901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083134" y="1616740"/>
            <a:ext cx="6830714" cy="2128485"/>
          </a:xfrm>
          <a:custGeom>
            <a:avLst/>
            <a:gdLst/>
            <a:ahLst/>
            <a:cxnLst/>
            <a:rect r="r" b="b" t="t" l="l"/>
            <a:pathLst>
              <a:path h="2128485" w="6830714">
                <a:moveTo>
                  <a:pt x="0" y="0"/>
                </a:moveTo>
                <a:lnTo>
                  <a:pt x="6830714" y="0"/>
                </a:lnTo>
                <a:lnTo>
                  <a:pt x="6830714" y="2128485"/>
                </a:lnTo>
                <a:lnTo>
                  <a:pt x="0" y="2128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85802" y="2275139"/>
            <a:ext cx="1023822" cy="839534"/>
          </a:xfrm>
          <a:custGeom>
            <a:avLst/>
            <a:gdLst/>
            <a:ahLst/>
            <a:cxnLst/>
            <a:rect r="r" b="b" t="t" l="l"/>
            <a:pathLst>
              <a:path h="839534" w="1023822">
                <a:moveTo>
                  <a:pt x="0" y="0"/>
                </a:moveTo>
                <a:lnTo>
                  <a:pt x="1023822" y="0"/>
                </a:lnTo>
                <a:lnTo>
                  <a:pt x="1023822" y="839534"/>
                </a:lnTo>
                <a:lnTo>
                  <a:pt x="0" y="8395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248" r="0" b="-24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83134" y="4079914"/>
            <a:ext cx="6830714" cy="2128485"/>
          </a:xfrm>
          <a:custGeom>
            <a:avLst/>
            <a:gdLst/>
            <a:ahLst/>
            <a:cxnLst/>
            <a:rect r="r" b="b" t="t" l="l"/>
            <a:pathLst>
              <a:path h="2128485" w="6830714">
                <a:moveTo>
                  <a:pt x="0" y="0"/>
                </a:moveTo>
                <a:lnTo>
                  <a:pt x="6830714" y="0"/>
                </a:lnTo>
                <a:lnTo>
                  <a:pt x="6830714" y="2128485"/>
                </a:lnTo>
                <a:lnTo>
                  <a:pt x="0" y="2128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083134" y="6541774"/>
            <a:ext cx="6830714" cy="2128485"/>
          </a:xfrm>
          <a:custGeom>
            <a:avLst/>
            <a:gdLst/>
            <a:ahLst/>
            <a:cxnLst/>
            <a:rect r="r" b="b" t="t" l="l"/>
            <a:pathLst>
              <a:path h="2128485" w="6830714">
                <a:moveTo>
                  <a:pt x="0" y="0"/>
                </a:moveTo>
                <a:lnTo>
                  <a:pt x="6830714" y="0"/>
                </a:lnTo>
                <a:lnTo>
                  <a:pt x="6830714" y="2128485"/>
                </a:lnTo>
                <a:lnTo>
                  <a:pt x="0" y="2128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677950" y="4517864"/>
            <a:ext cx="1031674" cy="1252584"/>
          </a:xfrm>
          <a:custGeom>
            <a:avLst/>
            <a:gdLst/>
            <a:ahLst/>
            <a:cxnLst/>
            <a:rect r="r" b="b" t="t" l="l"/>
            <a:pathLst>
              <a:path h="1252584" w="1031674">
                <a:moveTo>
                  <a:pt x="0" y="0"/>
                </a:moveTo>
                <a:lnTo>
                  <a:pt x="1031674" y="0"/>
                </a:lnTo>
                <a:lnTo>
                  <a:pt x="1031674" y="1252584"/>
                </a:lnTo>
                <a:lnTo>
                  <a:pt x="0" y="125258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128" t="0" r="-128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497275" y="7308439"/>
            <a:ext cx="1400875" cy="924578"/>
          </a:xfrm>
          <a:custGeom>
            <a:avLst/>
            <a:gdLst/>
            <a:ahLst/>
            <a:cxnLst/>
            <a:rect r="r" b="b" t="t" l="l"/>
            <a:pathLst>
              <a:path h="924578" w="1400875">
                <a:moveTo>
                  <a:pt x="0" y="0"/>
                </a:moveTo>
                <a:lnTo>
                  <a:pt x="1400875" y="0"/>
                </a:lnTo>
                <a:lnTo>
                  <a:pt x="1400875" y="924578"/>
                </a:lnTo>
                <a:lnTo>
                  <a:pt x="0" y="92457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-675" r="0" b="-67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55133" y="2172862"/>
            <a:ext cx="8537476" cy="2579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58"/>
              </a:lnSpc>
            </a:pPr>
            <a:r>
              <a:rPr lang="en-US" sz="8472" b="true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vision and mission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8937" y="5559372"/>
            <a:ext cx="7729255" cy="4704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0"/>
              </a:lnSpc>
            </a:pPr>
            <a:r>
              <a:rPr lang="en-US" b="true" sz="2542" i="true" spc="150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Thi</a:t>
            </a:r>
            <a:r>
              <a:rPr lang="en-US" b="true" sz="2542" i="true" spc="150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s project focuses on the design and implementation of a RISC-V processor architecture on a Field Programmable Gate Array (FPGA).</a:t>
            </a:r>
          </a:p>
          <a:p>
            <a:pPr algn="l">
              <a:lnSpc>
                <a:spcPts val="3430"/>
              </a:lnSpc>
            </a:pPr>
            <a:r>
              <a:rPr lang="en-US" b="true" sz="2542" i="true" spc="150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RISC-V is an open-source Instruction Set Architecture (ISA) known for its simplicity, flexibility, and extensibility, making it ideal for academic, research, and industry applications.</a:t>
            </a:r>
          </a:p>
          <a:p>
            <a:pPr algn="l">
              <a:lnSpc>
                <a:spcPts val="3432"/>
              </a:lnSpc>
            </a:pPr>
          </a:p>
          <a:p>
            <a:pPr algn="l">
              <a:lnSpc>
                <a:spcPts val="3432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2613891" y="2227514"/>
            <a:ext cx="3556933" cy="1254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14"/>
              </a:lnSpc>
            </a:pPr>
            <a:r>
              <a:rPr lang="en-US" b="true" sz="2010" i="true" spc="30">
                <a:solidFill>
                  <a:srgbClr val="1C212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Und</a:t>
            </a:r>
            <a:r>
              <a:rPr lang="en-US" b="true" sz="2010" i="true" spc="30">
                <a:solidFill>
                  <a:srgbClr val="1C212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erstand the internal working of processor pipelines.</a:t>
            </a:r>
          </a:p>
          <a:p>
            <a:pPr algn="just">
              <a:lnSpc>
                <a:spcPts val="176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2099212" y="4317632"/>
            <a:ext cx="4272398" cy="1890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5728" indent="-257864" lvl="1">
              <a:lnSpc>
                <a:spcPts val="3224"/>
              </a:lnSpc>
              <a:buFont typeface="Arial"/>
              <a:buChar char="•"/>
            </a:pPr>
            <a:r>
              <a:rPr lang="en-US" b="true" sz="2388" i="true" spc="35">
                <a:solidFill>
                  <a:srgbClr val="1C212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D</a:t>
            </a:r>
            <a:r>
              <a:rPr lang="en-US" b="true" sz="2388" i="true" spc="35">
                <a:solidFill>
                  <a:srgbClr val="1C212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emonstrate real-time instruction execution.</a:t>
            </a:r>
          </a:p>
          <a:p>
            <a:pPr algn="just" marL="515728" indent="-257864" lvl="1">
              <a:lnSpc>
                <a:spcPts val="3224"/>
              </a:lnSpc>
              <a:buFont typeface="Arial"/>
              <a:buChar char="•"/>
            </a:pPr>
            <a:r>
              <a:rPr lang="en-US" b="true" sz="2388" i="true" spc="35">
                <a:solidFill>
                  <a:srgbClr val="1C212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Validate custom RISC-V designs in hardware.</a:t>
            </a:r>
          </a:p>
          <a:p>
            <a:pPr algn="just">
              <a:lnSpc>
                <a:spcPts val="2125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2375437" y="6938893"/>
            <a:ext cx="4493164" cy="1315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1"/>
              </a:lnSpc>
            </a:pPr>
            <a:r>
              <a:rPr lang="en-US" b="true" sz="1956" i="true" spc="30">
                <a:solidFill>
                  <a:srgbClr val="1C212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Expl</a:t>
            </a:r>
            <a:r>
              <a:rPr lang="en-US" b="true" sz="1956" i="true" spc="30">
                <a:solidFill>
                  <a:srgbClr val="1C212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ore performance, flexibility, and reconfigurability advantages of FPGA platforms.</a:t>
            </a:r>
          </a:p>
          <a:p>
            <a:pPr algn="just">
              <a:lnSpc>
                <a:spcPts val="2651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12099212" y="2356826"/>
            <a:ext cx="38100" cy="776897"/>
            <a:chOff x="0" y="0"/>
            <a:chExt cx="50800" cy="103586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25400"/>
              <a:ext cx="50800" cy="985012"/>
            </a:xfrm>
            <a:custGeom>
              <a:avLst/>
              <a:gdLst/>
              <a:ahLst/>
              <a:cxnLst/>
              <a:rect r="r" b="b" t="t" l="l"/>
              <a:pathLst>
                <a:path h="985012" w="50800">
                  <a:moveTo>
                    <a:pt x="0" y="985012"/>
                  </a:moveTo>
                  <a:lnTo>
                    <a:pt x="0" y="0"/>
                  </a:lnTo>
                  <a:lnTo>
                    <a:pt x="50800" y="0"/>
                  </a:lnTo>
                  <a:lnTo>
                    <a:pt x="50800" y="985012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099212" y="4755708"/>
            <a:ext cx="38100" cy="776897"/>
            <a:chOff x="0" y="0"/>
            <a:chExt cx="50800" cy="103586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25400"/>
              <a:ext cx="50800" cy="985012"/>
            </a:xfrm>
            <a:custGeom>
              <a:avLst/>
              <a:gdLst/>
              <a:ahLst/>
              <a:cxnLst/>
              <a:rect r="r" b="b" t="t" l="l"/>
              <a:pathLst>
                <a:path h="985012" w="50800">
                  <a:moveTo>
                    <a:pt x="0" y="985012"/>
                  </a:moveTo>
                  <a:lnTo>
                    <a:pt x="0" y="0"/>
                  </a:lnTo>
                  <a:lnTo>
                    <a:pt x="50800" y="0"/>
                  </a:lnTo>
                  <a:lnTo>
                    <a:pt x="50800" y="985012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2118262" y="7281860"/>
            <a:ext cx="38100" cy="776897"/>
            <a:chOff x="0" y="0"/>
            <a:chExt cx="50800" cy="103586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25400"/>
              <a:ext cx="50800" cy="985012"/>
            </a:xfrm>
            <a:custGeom>
              <a:avLst/>
              <a:gdLst/>
              <a:ahLst/>
              <a:cxnLst/>
              <a:rect r="r" b="b" t="t" l="l"/>
              <a:pathLst>
                <a:path h="985012" w="50800">
                  <a:moveTo>
                    <a:pt x="0" y="985012"/>
                  </a:moveTo>
                  <a:lnTo>
                    <a:pt x="0" y="0"/>
                  </a:lnTo>
                  <a:lnTo>
                    <a:pt x="50800" y="0"/>
                  </a:lnTo>
                  <a:lnTo>
                    <a:pt x="50800" y="985012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02079" y="1381274"/>
            <a:ext cx="3086100" cy="8111275"/>
          </a:xfrm>
          <a:custGeom>
            <a:avLst/>
            <a:gdLst/>
            <a:ahLst/>
            <a:cxnLst/>
            <a:rect r="r" b="b" t="t" l="l"/>
            <a:pathLst>
              <a:path h="8111275" w="3086100">
                <a:moveTo>
                  <a:pt x="0" y="0"/>
                </a:moveTo>
                <a:lnTo>
                  <a:pt x="3086100" y="0"/>
                </a:lnTo>
                <a:lnTo>
                  <a:pt x="3086100" y="8111275"/>
                </a:lnTo>
                <a:lnTo>
                  <a:pt x="0" y="8111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42031" y="237612"/>
            <a:ext cx="10126473" cy="5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8"/>
              </a:lnSpc>
            </a:pPr>
            <a:r>
              <a:rPr lang="en-US" b="true" sz="3499" i="true" spc="486">
                <a:solidFill>
                  <a:srgbClr val="1C2120"/>
                </a:solidFill>
                <a:latin typeface="Open Sans Bold Italics"/>
                <a:ea typeface="Open Sans Bold Italics"/>
                <a:cs typeface="Open Sans Bold Italics"/>
                <a:sym typeface="Open Sans Bold Italics"/>
              </a:rPr>
              <a:t>Top Module (matrix multiplication)</a:t>
            </a:r>
            <a:r>
              <a:rPr lang="en-US" sz="3499" i="true" spc="486">
                <a:solidFill>
                  <a:srgbClr val="FFFFFF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 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76048" y="2754914"/>
            <a:ext cx="1308344" cy="38100"/>
            <a:chOff x="0" y="0"/>
            <a:chExt cx="1744459" cy="50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76048" y="3981450"/>
            <a:ext cx="1308344" cy="38100"/>
            <a:chOff x="0" y="0"/>
            <a:chExt cx="1744459" cy="50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76048" y="5326424"/>
            <a:ext cx="1308344" cy="38100"/>
            <a:chOff x="0" y="0"/>
            <a:chExt cx="1744459" cy="50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76048" y="6572250"/>
            <a:ext cx="1308344" cy="38100"/>
            <a:chOff x="0" y="0"/>
            <a:chExt cx="1744459" cy="50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346901" y="2137068"/>
            <a:ext cx="1491317" cy="517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98480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clk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9057" y="3494916"/>
            <a:ext cx="459283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rst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3787" y="4800750"/>
            <a:ext cx="669822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</a:t>
            </a: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tart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12785" y="7943850"/>
            <a:ext cx="1308344" cy="38100"/>
            <a:chOff x="0" y="0"/>
            <a:chExt cx="1744459" cy="50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33182" y="6145574"/>
            <a:ext cx="1951381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</a:t>
            </a: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ransfer_start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3362" y="7315200"/>
            <a:ext cx="1990676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</a:t>
            </a: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ransfer_reset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4932392" y="4362450"/>
            <a:ext cx="1308344" cy="38100"/>
            <a:chOff x="0" y="0"/>
            <a:chExt cx="1744459" cy="50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4932392" y="5810250"/>
            <a:ext cx="1308344" cy="38100"/>
            <a:chOff x="0" y="0"/>
            <a:chExt cx="1744459" cy="50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5042882" y="3760068"/>
            <a:ext cx="159812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Image Done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175133" y="5389286"/>
            <a:ext cx="909116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TxD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546935" y="4861270"/>
            <a:ext cx="1976885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</a:t>
            </a:r>
            <a:r>
              <a:rPr lang="en-US" sz="2799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op_matrix_bram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4975519" y="7165107"/>
            <a:ext cx="1308344" cy="38100"/>
            <a:chOff x="0" y="0"/>
            <a:chExt cx="1744459" cy="50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5086009" y="6562725"/>
            <a:ext cx="159812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</a:t>
            </a: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one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7507777" y="2462466"/>
            <a:ext cx="9469202" cy="5967672"/>
            <a:chOff x="0" y="0"/>
            <a:chExt cx="11135972" cy="701810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1135971" cy="7018103"/>
            </a:xfrm>
            <a:custGeom>
              <a:avLst/>
              <a:gdLst/>
              <a:ahLst/>
              <a:cxnLst/>
              <a:rect r="r" b="b" t="t" l="l"/>
              <a:pathLst>
                <a:path h="7018103" w="11135971">
                  <a:moveTo>
                    <a:pt x="0" y="0"/>
                  </a:moveTo>
                  <a:lnTo>
                    <a:pt x="11135971" y="0"/>
                  </a:lnTo>
                  <a:lnTo>
                    <a:pt x="11135971" y="7018103"/>
                  </a:lnTo>
                  <a:lnTo>
                    <a:pt x="0" y="70181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57150"/>
              <a:ext cx="11135972" cy="707525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599"/>
                </a:lnSpc>
              </a:pPr>
              <a:r>
                <a:rPr lang="en-US" sz="2999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This top module brings together the matrix multiplier and the UART transfer unit, sharing one block RAM for both the calculation stage and the data‐sending stage.</a:t>
              </a:r>
            </a:p>
            <a:p>
              <a:pPr algn="l">
                <a:lnSpc>
                  <a:spcPts val="3599"/>
                </a:lnSpc>
              </a:pPr>
            </a:p>
            <a:p>
              <a:pPr algn="l" marL="647697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b="true" sz="2999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start</a:t>
              </a: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Begins the matrix-multiplication pipeline</a:t>
              </a:r>
            </a:p>
            <a:p>
              <a:pPr algn="l" marL="647697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b="true" sz="2999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transfer_start</a:t>
              </a: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Begins serial transmission of results over UART</a:t>
              </a:r>
            </a:p>
            <a:p>
              <a:pPr algn="l" marL="647697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b="true" sz="2999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transfer_reset</a:t>
              </a: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Resets the UART transmitter logic (used after each frame)</a:t>
              </a:r>
            </a:p>
            <a:p>
              <a:pPr algn="l" marL="647697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b="true" sz="2999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busy</a:t>
              </a: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High while matrix multiply is in progress</a:t>
              </a:r>
            </a:p>
            <a:p>
              <a:pPr algn="l" marL="647697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b="true" sz="2999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done</a:t>
              </a: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High one cycle when computation completes</a:t>
              </a:r>
            </a:p>
            <a:p>
              <a:pPr algn="l" marL="647697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b="true" sz="2999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TxD</a:t>
              </a:r>
              <a:r>
                <a:rPr lang="en-US" b="true" sz="2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UART serial data output to FPGA pin</a:t>
              </a:r>
            </a:p>
            <a:p>
              <a:pPr algn="l">
                <a:lnSpc>
                  <a:spcPts val="359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23798" y="342900"/>
            <a:ext cx="7766228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  </a:t>
            </a: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Matrix Mutliplier Module   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8711" y="1448994"/>
            <a:ext cx="2905125" cy="7912236"/>
            <a:chOff x="0" y="0"/>
            <a:chExt cx="3873500" cy="105496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6350" y="6350"/>
              <a:ext cx="3860800" cy="10536936"/>
            </a:xfrm>
            <a:custGeom>
              <a:avLst/>
              <a:gdLst/>
              <a:ahLst/>
              <a:cxnLst/>
              <a:rect r="r" b="b" t="t" l="l"/>
              <a:pathLst>
                <a:path h="10536936" w="3860800">
                  <a:moveTo>
                    <a:pt x="0" y="0"/>
                  </a:moveTo>
                  <a:lnTo>
                    <a:pt x="3860800" y="0"/>
                  </a:lnTo>
                  <a:lnTo>
                    <a:pt x="3860800" y="10536936"/>
                  </a:lnTo>
                  <a:lnTo>
                    <a:pt x="0" y="10536936"/>
                  </a:lnTo>
                  <a:close/>
                </a:path>
              </a:pathLst>
            </a:custGeom>
            <a:solidFill>
              <a:srgbClr val="93CDDD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73500" cy="10549636"/>
            </a:xfrm>
            <a:custGeom>
              <a:avLst/>
              <a:gdLst/>
              <a:ahLst/>
              <a:cxnLst/>
              <a:rect r="r" b="b" t="t" l="l"/>
              <a:pathLst>
                <a:path h="10549636" w="3873500">
                  <a:moveTo>
                    <a:pt x="6350" y="0"/>
                  </a:moveTo>
                  <a:lnTo>
                    <a:pt x="3867150" y="0"/>
                  </a:lnTo>
                  <a:cubicBezTo>
                    <a:pt x="3870706" y="0"/>
                    <a:pt x="3873500" y="2794"/>
                    <a:pt x="3873500" y="6350"/>
                  </a:cubicBezTo>
                  <a:lnTo>
                    <a:pt x="3873500" y="10543286"/>
                  </a:lnTo>
                  <a:cubicBezTo>
                    <a:pt x="3873500" y="10546842"/>
                    <a:pt x="3870706" y="10549636"/>
                    <a:pt x="3867150" y="10549636"/>
                  </a:cubicBezTo>
                  <a:lnTo>
                    <a:pt x="6350" y="10549636"/>
                  </a:lnTo>
                  <a:cubicBezTo>
                    <a:pt x="2794" y="10549636"/>
                    <a:pt x="0" y="10546842"/>
                    <a:pt x="0" y="10543286"/>
                  </a:cubicBezTo>
                  <a:lnTo>
                    <a:pt x="0" y="6350"/>
                  </a:lnTo>
                  <a:cubicBezTo>
                    <a:pt x="0" y="2794"/>
                    <a:pt x="2794" y="0"/>
                    <a:pt x="6350" y="0"/>
                  </a:cubicBezTo>
                  <a:moveTo>
                    <a:pt x="6350" y="12700"/>
                  </a:moveTo>
                  <a:lnTo>
                    <a:pt x="6350" y="6350"/>
                  </a:lnTo>
                  <a:lnTo>
                    <a:pt x="12700" y="6350"/>
                  </a:lnTo>
                  <a:lnTo>
                    <a:pt x="12700" y="10543286"/>
                  </a:lnTo>
                  <a:lnTo>
                    <a:pt x="6350" y="10543286"/>
                  </a:lnTo>
                  <a:lnTo>
                    <a:pt x="6350" y="10536936"/>
                  </a:lnTo>
                  <a:lnTo>
                    <a:pt x="3867150" y="10536936"/>
                  </a:lnTo>
                  <a:lnTo>
                    <a:pt x="3867150" y="10543286"/>
                  </a:lnTo>
                  <a:lnTo>
                    <a:pt x="3860800" y="10543286"/>
                  </a:lnTo>
                  <a:lnTo>
                    <a:pt x="3860800" y="6350"/>
                  </a:lnTo>
                  <a:lnTo>
                    <a:pt x="3867150" y="6350"/>
                  </a:lnTo>
                  <a:lnTo>
                    <a:pt x="3867150" y="12700"/>
                  </a:lnTo>
                  <a:lnTo>
                    <a:pt x="6350" y="12700"/>
                  </a:lnTo>
                  <a:close/>
                </a:path>
              </a:pathLst>
            </a:custGeom>
            <a:solidFill>
              <a:srgbClr val="98B954"/>
            </a:solidFill>
          </p:spPr>
        </p:sp>
      </p:grpSp>
      <p:sp>
        <p:nvSpPr>
          <p:cNvPr name="AutoShape 6" id="6"/>
          <p:cNvSpPr/>
          <p:nvPr/>
        </p:nvSpPr>
        <p:spPr>
          <a:xfrm>
            <a:off x="1330228" y="3360956"/>
            <a:ext cx="10763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7" id="7"/>
          <p:cNvSpPr/>
          <p:nvPr/>
        </p:nvSpPr>
        <p:spPr>
          <a:xfrm>
            <a:off x="1330228" y="4122956"/>
            <a:ext cx="10763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8" id="8"/>
          <p:cNvSpPr/>
          <p:nvPr/>
        </p:nvSpPr>
        <p:spPr>
          <a:xfrm>
            <a:off x="1330228" y="4808756"/>
            <a:ext cx="10763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9" id="9"/>
          <p:cNvSpPr/>
          <p:nvPr/>
        </p:nvSpPr>
        <p:spPr>
          <a:xfrm>
            <a:off x="1352450" y="6129361"/>
            <a:ext cx="10763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10" id="10"/>
          <p:cNvSpPr/>
          <p:nvPr/>
        </p:nvSpPr>
        <p:spPr>
          <a:xfrm>
            <a:off x="1267513" y="6777342"/>
            <a:ext cx="999641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11" id="11"/>
          <p:cNvSpPr/>
          <p:nvPr/>
        </p:nvSpPr>
        <p:spPr>
          <a:xfrm>
            <a:off x="1338966" y="7683593"/>
            <a:ext cx="10763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12" id="12"/>
          <p:cNvSpPr txBox="true"/>
          <p:nvPr/>
        </p:nvSpPr>
        <p:spPr>
          <a:xfrm rot="0">
            <a:off x="1338966" y="2898994"/>
            <a:ext cx="134112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clk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2450" y="3660994"/>
            <a:ext cx="161544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rs</a:t>
            </a: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63715" y="4394419"/>
            <a:ext cx="1464943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start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9651" y="5650856"/>
            <a:ext cx="2250577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b="true" sz="2300" spc="-142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[7:0]</a:t>
            </a:r>
            <a:r>
              <a:rPr lang="en-US" b="true" sz="2300" spc="-142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 a_base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99651" y="6469083"/>
            <a:ext cx="2568239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b="true" sz="2400" spc="-242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[7:0] b_bas</a:t>
            </a:r>
            <a:r>
              <a:rPr lang="en-US" b="true" sz="2400" spc="-242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e</a:t>
            </a:r>
          </a:p>
        </p:txBody>
      </p:sp>
      <p:sp>
        <p:nvSpPr>
          <p:cNvPr name="AutoShape 17" id="17"/>
          <p:cNvSpPr/>
          <p:nvPr/>
        </p:nvSpPr>
        <p:spPr>
          <a:xfrm>
            <a:off x="1107571" y="8542556"/>
            <a:ext cx="1283183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18" id="18"/>
          <p:cNvSpPr txBox="true"/>
          <p:nvPr/>
        </p:nvSpPr>
        <p:spPr>
          <a:xfrm rot="0">
            <a:off x="156322" y="8136031"/>
            <a:ext cx="2347812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[31:0] bram_dout</a:t>
            </a:r>
          </a:p>
        </p:txBody>
      </p:sp>
      <p:sp>
        <p:nvSpPr>
          <p:cNvPr name="AutoShape 19" id="19"/>
          <p:cNvSpPr/>
          <p:nvPr/>
        </p:nvSpPr>
        <p:spPr>
          <a:xfrm>
            <a:off x="5347173" y="3605868"/>
            <a:ext cx="9239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0" id="20"/>
          <p:cNvSpPr/>
          <p:nvPr/>
        </p:nvSpPr>
        <p:spPr>
          <a:xfrm>
            <a:off x="5347173" y="4409568"/>
            <a:ext cx="9239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1" id="21"/>
          <p:cNvSpPr/>
          <p:nvPr/>
        </p:nvSpPr>
        <p:spPr>
          <a:xfrm>
            <a:off x="5347173" y="5129868"/>
            <a:ext cx="9239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2" id="22"/>
          <p:cNvSpPr/>
          <p:nvPr/>
        </p:nvSpPr>
        <p:spPr>
          <a:xfrm>
            <a:off x="5347173" y="5831831"/>
            <a:ext cx="9239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3" id="23"/>
          <p:cNvSpPr/>
          <p:nvPr/>
        </p:nvSpPr>
        <p:spPr>
          <a:xfrm>
            <a:off x="5347173" y="6577668"/>
            <a:ext cx="9239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4" id="24"/>
          <p:cNvSpPr/>
          <p:nvPr/>
        </p:nvSpPr>
        <p:spPr>
          <a:xfrm>
            <a:off x="5347173" y="7339668"/>
            <a:ext cx="923925" cy="9525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25" id="25"/>
          <p:cNvSpPr txBox="true"/>
          <p:nvPr/>
        </p:nvSpPr>
        <p:spPr>
          <a:xfrm rot="0">
            <a:off x="5532580" y="3155870"/>
            <a:ext cx="159493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busy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534815" y="3954484"/>
            <a:ext cx="1766761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done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519577" y="4719788"/>
            <a:ext cx="1379975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</a:t>
            </a: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ram_en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443376" y="5352931"/>
            <a:ext cx="1456176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b</a:t>
            </a: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ram_we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443375" y="6070283"/>
            <a:ext cx="175446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bram</a:t>
            </a:r>
            <a:r>
              <a:rPr lang="en-US" sz="2400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_addr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5313836" y="6955898"/>
            <a:ext cx="253746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bram_d</a:t>
            </a:r>
            <a:r>
              <a:rPr lang="en-US" sz="2400" b="true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in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6900033" y="1870113"/>
            <a:ext cx="11478718" cy="6924973"/>
            <a:chOff x="0" y="0"/>
            <a:chExt cx="15304957" cy="9233297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5304957" cy="9233298"/>
            </a:xfrm>
            <a:custGeom>
              <a:avLst/>
              <a:gdLst/>
              <a:ahLst/>
              <a:cxnLst/>
              <a:rect r="r" b="b" t="t" l="l"/>
              <a:pathLst>
                <a:path h="9233298" w="15304957">
                  <a:moveTo>
                    <a:pt x="0" y="0"/>
                  </a:moveTo>
                  <a:lnTo>
                    <a:pt x="15304957" y="0"/>
                  </a:lnTo>
                  <a:lnTo>
                    <a:pt x="15304957" y="9233298"/>
                  </a:lnTo>
                  <a:lnTo>
                    <a:pt x="0" y="9233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57150"/>
              <a:ext cx="15304957" cy="929044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239"/>
                </a:lnSpc>
              </a:pPr>
              <a:r>
                <a:rPr lang="en-US" sz="2699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Performs tiled matrix multiplication using on‐chip BRAM for data storage and accumulation.</a:t>
              </a:r>
            </a:p>
            <a:p>
              <a:pPr algn="l">
                <a:lnSpc>
                  <a:spcPts val="2879"/>
                </a:lnSpc>
              </a:pP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</a:t>
              </a: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nputs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: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clk, rst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– Clock and synchronous reset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start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– Begin the multiplication process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a_base, b_base, c_base</a:t>
              </a:r>
              <a:r>
                <a:rPr lang="en-US" sz="2400">
                  <a:solidFill>
                    <a:srgbClr val="DD2D26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– Base addresses in BRAM for matrices A, B, and output C</a:t>
              </a: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Outputs &amp; BRAM Controls: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busy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– High while multiply is running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done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– Pulses high for one cycle when C is fully written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bram_en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– Enables BRAM access (read or write)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bram_we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– Selects write (1) or read (0) mode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bram_addr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– Address in BRAM for the current element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bram_din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– Data to write into BRAM</a:t>
              </a:r>
            </a:p>
            <a:p>
              <a:pPr algn="l" marL="1036320" indent="-345440" lvl="2">
                <a:lnSpc>
                  <a:spcPts val="2879"/>
                </a:lnSpc>
                <a:buFont typeface="Arial"/>
                <a:buChar char="⚬"/>
              </a:pPr>
              <a:r>
                <a:rPr lang="en-US" b="true" sz="24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bram_dout</a:t>
              </a:r>
              <a:r>
                <a:rPr lang="en-US" sz="2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– Data read from BRAM (fed into the FSM)</a:t>
              </a:r>
            </a:p>
            <a:p>
              <a:pPr algn="l" marL="289560" indent="-144780" lvl="1">
                <a:lnSpc>
                  <a:spcPts val="287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2849201" y="4805037"/>
            <a:ext cx="2024144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</a:t>
            </a:r>
            <a:r>
              <a:rPr lang="en-US" sz="35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trix_multiplier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99651" y="7254280"/>
            <a:ext cx="2568239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b="true" sz="2400" spc="-228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[7:0] c_bas</a:t>
            </a:r>
            <a:r>
              <a:rPr lang="en-US" b="true" sz="2400" spc="-228">
                <a:solidFill>
                  <a:srgbClr val="984807"/>
                </a:solidFill>
                <a:latin typeface="Courier New OS Bold"/>
                <a:ea typeface="Courier New OS Bold"/>
                <a:cs typeface="Courier New OS Bold"/>
                <a:sym typeface="Courier New OS Bold"/>
              </a:rPr>
              <a:t>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87550" y="1930400"/>
            <a:ext cx="2387600" cy="5816600"/>
            <a:chOff x="0" y="0"/>
            <a:chExt cx="3183467" cy="7755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6891" y="16891"/>
              <a:ext cx="3149600" cy="7721600"/>
            </a:xfrm>
            <a:custGeom>
              <a:avLst/>
              <a:gdLst/>
              <a:ahLst/>
              <a:cxnLst/>
              <a:rect r="r" b="b" t="t" l="l"/>
              <a:pathLst>
                <a:path h="7721600" w="3149600">
                  <a:moveTo>
                    <a:pt x="0" y="0"/>
                  </a:moveTo>
                  <a:lnTo>
                    <a:pt x="3149600" y="0"/>
                  </a:lnTo>
                  <a:lnTo>
                    <a:pt x="3149600" y="7721600"/>
                  </a:lnTo>
                  <a:lnTo>
                    <a:pt x="0" y="7721600"/>
                  </a:lnTo>
                  <a:close/>
                </a:path>
              </a:pathLst>
            </a:custGeom>
            <a:solidFill>
              <a:srgbClr val="B7DEE8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83382" cy="7755382"/>
            </a:xfrm>
            <a:custGeom>
              <a:avLst/>
              <a:gdLst/>
              <a:ahLst/>
              <a:cxnLst/>
              <a:rect r="r" b="b" t="t" l="l"/>
              <a:pathLst>
                <a:path h="7755382" w="3183382">
                  <a:moveTo>
                    <a:pt x="16891" y="0"/>
                  </a:moveTo>
                  <a:lnTo>
                    <a:pt x="3166491" y="0"/>
                  </a:lnTo>
                  <a:cubicBezTo>
                    <a:pt x="3175889" y="0"/>
                    <a:pt x="3183382" y="7620"/>
                    <a:pt x="3183382" y="16891"/>
                  </a:cubicBezTo>
                  <a:lnTo>
                    <a:pt x="3183382" y="7738491"/>
                  </a:lnTo>
                  <a:cubicBezTo>
                    <a:pt x="3183382" y="7747889"/>
                    <a:pt x="3175762" y="7755382"/>
                    <a:pt x="3166491" y="7755382"/>
                  </a:cubicBezTo>
                  <a:lnTo>
                    <a:pt x="16891" y="7755382"/>
                  </a:lnTo>
                  <a:cubicBezTo>
                    <a:pt x="7493" y="7755382"/>
                    <a:pt x="0" y="7747762"/>
                    <a:pt x="0" y="7738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7738491"/>
                  </a:lnTo>
                  <a:lnTo>
                    <a:pt x="16891" y="7738491"/>
                  </a:lnTo>
                  <a:lnTo>
                    <a:pt x="16891" y="7721600"/>
                  </a:lnTo>
                  <a:lnTo>
                    <a:pt x="3166491" y="7721600"/>
                  </a:lnTo>
                  <a:lnTo>
                    <a:pt x="3166491" y="7738491"/>
                  </a:lnTo>
                  <a:lnTo>
                    <a:pt x="3149600" y="7738491"/>
                  </a:lnTo>
                  <a:lnTo>
                    <a:pt x="3149600" y="16891"/>
                  </a:lnTo>
                  <a:lnTo>
                    <a:pt x="3166491" y="16891"/>
                  </a:lnTo>
                  <a:lnTo>
                    <a:pt x="31664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1A4652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710956" y="3448050"/>
            <a:ext cx="1308344" cy="38100"/>
            <a:chOff x="0" y="0"/>
            <a:chExt cx="1744459" cy="50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773488" y="4819650"/>
            <a:ext cx="1308344" cy="38100"/>
            <a:chOff x="0" y="0"/>
            <a:chExt cx="1744459" cy="50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47498" y="5505450"/>
            <a:ext cx="1308344" cy="38100"/>
            <a:chOff x="0" y="0"/>
            <a:chExt cx="1744459" cy="50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10956" y="6419850"/>
            <a:ext cx="1308344" cy="38100"/>
            <a:chOff x="0" y="0"/>
            <a:chExt cx="1744459" cy="50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906208" y="3086100"/>
            <a:ext cx="1087364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clk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5546" y="4414935"/>
            <a:ext cx="858764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49556" y="5024535"/>
            <a:ext cx="858764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</a:t>
            </a:r>
            <a:r>
              <a:rPr lang="en-US" sz="2400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47447" y="6019800"/>
            <a:ext cx="1360425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[31:0] </a:t>
            </a:r>
            <a:r>
              <a:rPr lang="en-US" sz="2400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din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4343400" y="4761889"/>
            <a:ext cx="1308344" cy="38100"/>
            <a:chOff x="0" y="0"/>
            <a:chExt cx="1744459" cy="50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4375150" y="4312922"/>
            <a:ext cx="1602196" cy="448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7"/>
              </a:lnSpc>
            </a:pPr>
            <a:r>
              <a:rPr lang="en-US" sz="2598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[31:0] d</a:t>
            </a:r>
            <a:r>
              <a:rPr lang="en-US" sz="2598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out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58965" y="2081034"/>
            <a:ext cx="9929081" cy="593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8"/>
              </a:lnSpc>
            </a:pPr>
            <a:r>
              <a:rPr lang="en-US" sz="2765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This module wraps around Xilinx’s Block Memory Generator IP to provide a simple interface for reading and writing data from a single-port block RAM.</a:t>
            </a:r>
          </a:p>
          <a:p>
            <a:pPr algn="l">
              <a:lnSpc>
                <a:spcPts val="3318"/>
              </a:lnSpc>
            </a:pPr>
          </a:p>
          <a:p>
            <a:pPr algn="l" marL="597084" indent="-298542" lvl="1">
              <a:lnSpc>
                <a:spcPts val="3318"/>
              </a:lnSpc>
              <a:buFont typeface="Arial"/>
              <a:buChar char="•"/>
            </a:pP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Input</a:t>
            </a: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s:</a:t>
            </a:r>
          </a:p>
          <a:p>
            <a:pPr algn="l" marL="1194168" indent="-398056" lvl="2">
              <a:lnSpc>
                <a:spcPts val="3318"/>
              </a:lnSpc>
              <a:buFont typeface="Arial"/>
              <a:buChar char="⚬"/>
            </a:pPr>
            <a:r>
              <a:rPr lang="en-US" b="true" sz="2765">
                <a:solidFill>
                  <a:srgbClr val="DD2D2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clk</a:t>
            </a: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Clock signal</a:t>
            </a:r>
          </a:p>
          <a:p>
            <a:pPr algn="l" marL="1194168" indent="-398056" lvl="2">
              <a:lnSpc>
                <a:spcPts val="3318"/>
              </a:lnSpc>
              <a:buFont typeface="Arial"/>
              <a:buChar char="⚬"/>
            </a:pPr>
            <a:r>
              <a:rPr lang="en-US" b="true" sz="2765">
                <a:solidFill>
                  <a:srgbClr val="DD2D2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en</a:t>
            </a: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Enable signal for the memory</a:t>
            </a:r>
          </a:p>
          <a:p>
            <a:pPr algn="l" marL="1194168" indent="-398056" lvl="2">
              <a:lnSpc>
                <a:spcPts val="3318"/>
              </a:lnSpc>
              <a:buFont typeface="Arial"/>
              <a:buChar char="⚬"/>
            </a:pPr>
            <a:r>
              <a:rPr lang="en-US" b="true" sz="2765">
                <a:solidFill>
                  <a:srgbClr val="DD2D2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ren</a:t>
            </a: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Read enable</a:t>
            </a:r>
          </a:p>
          <a:p>
            <a:pPr algn="l" marL="1194168" indent="-398056" lvl="2">
              <a:lnSpc>
                <a:spcPts val="3318"/>
              </a:lnSpc>
              <a:buFont typeface="Arial"/>
              <a:buChar char="⚬"/>
            </a:pPr>
            <a:r>
              <a:rPr lang="en-US" b="true" sz="2765">
                <a:solidFill>
                  <a:srgbClr val="DD2D2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wen</a:t>
            </a: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Write enable</a:t>
            </a:r>
          </a:p>
          <a:p>
            <a:pPr algn="l" marL="1194168" indent="-398056" lvl="2">
              <a:lnSpc>
                <a:spcPts val="3318"/>
              </a:lnSpc>
              <a:buFont typeface="Arial"/>
              <a:buChar char="⚬"/>
            </a:pPr>
            <a:r>
              <a:rPr lang="en-US" b="true" sz="2765">
                <a:solidFill>
                  <a:srgbClr val="DD2D2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addr[16:0]</a:t>
            </a: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Address line for accessing memory</a:t>
            </a:r>
          </a:p>
          <a:p>
            <a:pPr algn="l" marL="1194168" indent="-398056" lvl="2">
              <a:lnSpc>
                <a:spcPts val="3318"/>
              </a:lnSpc>
              <a:buFont typeface="Arial"/>
              <a:buChar char="⚬"/>
            </a:pPr>
            <a:r>
              <a:rPr lang="en-US" b="true" sz="2765">
                <a:solidFill>
                  <a:srgbClr val="DD2D2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din[7:0]</a:t>
            </a: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Data input (for write operations)</a:t>
            </a:r>
          </a:p>
          <a:p>
            <a:pPr algn="l" marL="597084" indent="-298542" lvl="1">
              <a:lnSpc>
                <a:spcPts val="3318"/>
              </a:lnSpc>
              <a:buFont typeface="Arial"/>
              <a:buChar char="•"/>
            </a:pP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Output:</a:t>
            </a:r>
          </a:p>
          <a:p>
            <a:pPr algn="l" marL="1194168" indent="-398056" lvl="2">
              <a:lnSpc>
                <a:spcPts val="3318"/>
              </a:lnSpc>
              <a:buFont typeface="Arial"/>
              <a:buChar char="⚬"/>
            </a:pPr>
            <a:r>
              <a:rPr lang="en-US" b="true" sz="2765">
                <a:solidFill>
                  <a:srgbClr val="DD2D2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dout[7:0]</a:t>
            </a:r>
            <a:r>
              <a:rPr lang="en-US" b="true" sz="276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Data output (from read operations)</a:t>
            </a:r>
          </a:p>
          <a:p>
            <a:pPr algn="l">
              <a:lnSpc>
                <a:spcPts val="3318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6720840" y="464820"/>
            <a:ext cx="3474720" cy="692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BRAM Module 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699976" y="2672976"/>
            <a:ext cx="1308344" cy="38100"/>
            <a:chOff x="0" y="0"/>
            <a:chExt cx="1744459" cy="50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020508" y="2311026"/>
            <a:ext cx="1087364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wen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169278" y="4318070"/>
            <a:ext cx="2024144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BRAM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92809" y="3748185"/>
            <a:ext cx="1761811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b="true">
                <a:solidFill>
                  <a:srgbClr val="C0504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addr[16:0]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685228" y="4133850"/>
            <a:ext cx="1308344" cy="38100"/>
            <a:chOff x="0" y="0"/>
            <a:chExt cx="1744459" cy="50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02079" y="1381274"/>
            <a:ext cx="3086100" cy="8111275"/>
          </a:xfrm>
          <a:custGeom>
            <a:avLst/>
            <a:gdLst/>
            <a:ahLst/>
            <a:cxnLst/>
            <a:rect r="r" b="b" t="t" l="l"/>
            <a:pathLst>
              <a:path h="8111275" w="3086100">
                <a:moveTo>
                  <a:pt x="0" y="0"/>
                </a:moveTo>
                <a:lnTo>
                  <a:pt x="3086100" y="0"/>
                </a:lnTo>
                <a:lnTo>
                  <a:pt x="3086100" y="8111275"/>
                </a:lnTo>
                <a:lnTo>
                  <a:pt x="0" y="8111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66638" y="142352"/>
            <a:ext cx="3375624" cy="682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b="true" sz="4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Uart </a:t>
            </a:r>
            <a:r>
              <a:rPr lang="en-US" b="true" sz="4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Module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12785" y="3295650"/>
            <a:ext cx="1308344" cy="38100"/>
            <a:chOff x="0" y="0"/>
            <a:chExt cx="1744459" cy="50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78030" y="5557789"/>
            <a:ext cx="1308344" cy="49530"/>
            <a:chOff x="0" y="0"/>
            <a:chExt cx="1744459" cy="660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5400" y="0"/>
              <a:ext cx="1693672" cy="66040"/>
            </a:xfrm>
            <a:custGeom>
              <a:avLst/>
              <a:gdLst/>
              <a:ahLst/>
              <a:cxnLst/>
              <a:rect r="r" b="b" t="t" l="l"/>
              <a:pathLst>
                <a:path h="6604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66040"/>
                  </a:lnTo>
                  <a:lnTo>
                    <a:pt x="0" y="6604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86544" y="2730713"/>
            <a:ext cx="1491317" cy="517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true">
                <a:solidFill>
                  <a:srgbClr val="98480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clk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3670" y="3782040"/>
            <a:ext cx="1178137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reset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593735" y="7076861"/>
            <a:ext cx="1308344" cy="38100"/>
            <a:chOff x="0" y="0"/>
            <a:chExt cx="1744459" cy="50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95943" y="6621780"/>
            <a:ext cx="1881918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5373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[7:0]d</a:t>
            </a:r>
            <a:r>
              <a:rPr lang="en-US" sz="2499" b="true">
                <a:solidFill>
                  <a:srgbClr val="953735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out_tx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46935" y="4832695"/>
            <a:ext cx="1976885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9"/>
              </a:lnSpc>
            </a:pPr>
            <a:r>
              <a:rPr lang="en-US" sz="3699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uart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655266" y="2244146"/>
            <a:ext cx="9604034" cy="7005898"/>
            <a:chOff x="0" y="0"/>
            <a:chExt cx="12805379" cy="934119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805379" cy="9341197"/>
            </a:xfrm>
            <a:custGeom>
              <a:avLst/>
              <a:gdLst/>
              <a:ahLst/>
              <a:cxnLst/>
              <a:rect r="r" b="b" t="t" l="l"/>
              <a:pathLst>
                <a:path h="9341197" w="12805379">
                  <a:moveTo>
                    <a:pt x="0" y="0"/>
                  </a:moveTo>
                  <a:lnTo>
                    <a:pt x="12805379" y="0"/>
                  </a:lnTo>
                  <a:lnTo>
                    <a:pt x="12805379" y="9341197"/>
                  </a:lnTo>
                  <a:lnTo>
                    <a:pt x="0" y="93411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12805379" cy="940787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This module reads bytes from BRAM and sends them out serially over UART.</a:t>
              </a:r>
            </a:p>
            <a:p>
              <a:pPr algn="l" marL="647700" indent="-323850" lvl="1">
                <a:lnSpc>
                  <a:spcPts val="3600"/>
                </a:lnSpc>
                <a:buFont typeface="Arial"/>
                <a:buChar char="•"/>
              </a:pP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Inputs:</a:t>
              </a:r>
            </a:p>
            <a:p>
              <a:pPr algn="l" marL="1295400" indent="-431800" lvl="2">
                <a:lnSpc>
                  <a:spcPts val="3600"/>
                </a:lnSpc>
                <a:buFont typeface="Arial"/>
                <a:buChar char="⚬"/>
              </a:pPr>
              <a:r>
                <a:rPr lang="en-US" b="true" sz="30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clk</a:t>
              </a: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UART clock</a:t>
              </a:r>
            </a:p>
            <a:p>
              <a:pPr algn="l" marL="1295400" indent="-431800" lvl="2">
                <a:lnSpc>
                  <a:spcPts val="3600"/>
                </a:lnSpc>
                <a:buFont typeface="Arial"/>
                <a:buChar char="⚬"/>
              </a:pPr>
              <a:r>
                <a:rPr lang="en-US" b="true" sz="30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reset</a:t>
              </a: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Synchronous reset for the UART state machine</a:t>
              </a:r>
            </a:p>
            <a:p>
              <a:pPr algn="l" marL="1295400" indent="-431800" lvl="2">
                <a:lnSpc>
                  <a:spcPts val="3600"/>
                </a:lnSpc>
                <a:buFont typeface="Arial"/>
                <a:buChar char="⚬"/>
              </a:pPr>
              <a:r>
                <a:rPr lang="en-US" b="true" sz="30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transmit</a:t>
              </a: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Starts a new byte transfer when high</a:t>
              </a:r>
            </a:p>
            <a:p>
              <a:pPr algn="l" marL="1295400" indent="-431800" lvl="2">
                <a:lnSpc>
                  <a:spcPts val="3600"/>
                </a:lnSpc>
                <a:buFont typeface="Arial"/>
                <a:buChar char="⚬"/>
              </a:pPr>
              <a:r>
                <a:rPr lang="en-US" b="true" sz="30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dout_tx[7:0]</a:t>
              </a: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– Data byte read from BRAM</a:t>
              </a:r>
            </a:p>
            <a:p>
              <a:pPr algn="l" marL="647700" indent="-323850" lvl="1">
                <a:lnSpc>
                  <a:spcPts val="3600"/>
                </a:lnSpc>
                <a:buFont typeface="Arial"/>
                <a:buChar char="•"/>
              </a:pP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Outputs &amp; Control Signals:</a:t>
              </a:r>
            </a:p>
            <a:p>
              <a:pPr algn="l" marL="1295400" indent="-431800" lvl="2">
                <a:lnSpc>
                  <a:spcPts val="3600"/>
                </a:lnSpc>
                <a:buFont typeface="Arial"/>
                <a:buChar char="⚬"/>
              </a:pPr>
              <a:r>
                <a:rPr lang="en-US" b="true" sz="30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TxD</a:t>
              </a: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UART serial data output (idle high, start bit = 0, stop bit = 1)</a:t>
              </a:r>
            </a:p>
            <a:p>
              <a:pPr algn="l" marL="1295400" indent="-431800" lvl="2">
                <a:lnSpc>
                  <a:spcPts val="3600"/>
                </a:lnSpc>
                <a:buFont typeface="Arial"/>
                <a:buChar char="⚬"/>
              </a:pPr>
              <a:r>
                <a:rPr lang="en-US" b="true" sz="30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ea_tx</a:t>
              </a: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Always high to enable BRAM read port</a:t>
              </a:r>
            </a:p>
            <a:p>
              <a:pPr algn="l" marL="1295400" indent="-431800" lvl="2">
                <a:lnSpc>
                  <a:spcPts val="3600"/>
                </a:lnSpc>
                <a:buFont typeface="Arial"/>
                <a:buChar char="⚬"/>
              </a:pPr>
              <a:r>
                <a:rPr lang="en-US" b="true" sz="30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addr_tx[16:0]</a:t>
              </a: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– Current BRAM address being read</a:t>
              </a:r>
            </a:p>
            <a:p>
              <a:pPr algn="l" marL="1295400" indent="-431800" lvl="2">
                <a:lnSpc>
                  <a:spcPts val="3600"/>
                </a:lnSpc>
                <a:buFont typeface="Arial"/>
                <a:buChar char="⚬"/>
              </a:pPr>
              <a:r>
                <a:rPr lang="en-US" b="true" sz="3000">
                  <a:solidFill>
                    <a:srgbClr val="DD2D26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din_tx[7:0]</a:t>
              </a:r>
              <a:r>
                <a:rPr lang="en-US" b="true" sz="300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– Always 0 (unused write data)</a:t>
              </a:r>
            </a:p>
            <a:p>
              <a:pPr algn="l">
                <a:lnSpc>
                  <a:spcPts val="36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950670" y="3397779"/>
            <a:ext cx="1760513" cy="485775"/>
            <a:chOff x="0" y="0"/>
            <a:chExt cx="2347351" cy="647700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596900"/>
              <a:ext cx="1744459" cy="50800"/>
              <a:chOff x="0" y="0"/>
              <a:chExt cx="1744459" cy="50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25400" y="0"/>
                <a:ext cx="1693672" cy="50800"/>
              </a:xfrm>
              <a:custGeom>
                <a:avLst/>
                <a:gdLst/>
                <a:ahLst/>
                <a:cxnLst/>
                <a:rect r="r" b="b" t="t" l="l"/>
                <a:pathLst>
                  <a:path h="50800" w="1693672">
                    <a:moveTo>
                      <a:pt x="0" y="0"/>
                    </a:moveTo>
                    <a:lnTo>
                      <a:pt x="1693672" y="0"/>
                    </a:lnTo>
                    <a:lnTo>
                      <a:pt x="1693672" y="50800"/>
                    </a:lnTo>
                    <a:lnTo>
                      <a:pt x="0" y="50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20" id="20"/>
            <p:cNvSpPr txBox="true"/>
            <p:nvPr/>
          </p:nvSpPr>
          <p:spPr>
            <a:xfrm rot="0">
              <a:off x="135415" y="-47625"/>
              <a:ext cx="2211936" cy="542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499" b="true">
                  <a:solidFill>
                    <a:srgbClr val="984807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TxD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78030" y="4229100"/>
            <a:ext cx="1308344" cy="49530"/>
            <a:chOff x="0" y="0"/>
            <a:chExt cx="1744459" cy="6604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25400" y="0"/>
              <a:ext cx="1693672" cy="66040"/>
            </a:xfrm>
            <a:custGeom>
              <a:avLst/>
              <a:gdLst/>
              <a:ahLst/>
              <a:cxnLst/>
              <a:rect r="r" b="b" t="t" l="l"/>
              <a:pathLst>
                <a:path h="6604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66040"/>
                  </a:lnTo>
                  <a:lnTo>
                    <a:pt x="0" y="6604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708237" y="5095875"/>
            <a:ext cx="1178137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transmit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4997118" y="4693729"/>
            <a:ext cx="1308344" cy="38100"/>
            <a:chOff x="0" y="0"/>
            <a:chExt cx="1744459" cy="50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4969129" y="6967728"/>
            <a:ext cx="1308344" cy="38100"/>
            <a:chOff x="0" y="0"/>
            <a:chExt cx="1744459" cy="50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4969129" y="5733308"/>
            <a:ext cx="1308344" cy="38100"/>
            <a:chOff x="0" y="0"/>
            <a:chExt cx="1744459" cy="50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4950670" y="4231005"/>
            <a:ext cx="2041651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[9:0]</a:t>
            </a: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addr_tx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107608" y="5238008"/>
            <a:ext cx="1650023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ea</a:t>
            </a: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_tx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016168" y="6469581"/>
            <a:ext cx="2004733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[31:0]</a:t>
            </a: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din_tx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4969129" y="8005953"/>
            <a:ext cx="1308344" cy="38100"/>
            <a:chOff x="0" y="0"/>
            <a:chExt cx="1744459" cy="50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25400" y="0"/>
              <a:ext cx="1693672" cy="50800"/>
            </a:xfrm>
            <a:custGeom>
              <a:avLst/>
              <a:gdLst/>
              <a:ahLst/>
              <a:cxnLst/>
              <a:rect r="r" b="b" t="t" l="l"/>
              <a:pathLst>
                <a:path h="50800" w="1693672">
                  <a:moveTo>
                    <a:pt x="0" y="0"/>
                  </a:moveTo>
                  <a:lnTo>
                    <a:pt x="1693672" y="0"/>
                  </a:lnTo>
                  <a:lnTo>
                    <a:pt x="169367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4969129" y="7567803"/>
            <a:ext cx="2004733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[31:0]</a:t>
            </a:r>
            <a:r>
              <a:rPr lang="en-US" sz="2499" b="true">
                <a:solidFill>
                  <a:srgbClr val="984807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dout_tx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02225" y="85312"/>
            <a:ext cx="10283550" cy="949670"/>
            <a:chOff x="0" y="0"/>
            <a:chExt cx="2708425" cy="2501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8425" cy="250119"/>
            </a:xfrm>
            <a:custGeom>
              <a:avLst/>
              <a:gdLst/>
              <a:ahLst/>
              <a:cxnLst/>
              <a:rect r="r" b="b" t="t" l="l"/>
              <a:pathLst>
                <a:path h="250119" w="2708425">
                  <a:moveTo>
                    <a:pt x="38395" y="0"/>
                  </a:moveTo>
                  <a:lnTo>
                    <a:pt x="2670029" y="0"/>
                  </a:lnTo>
                  <a:cubicBezTo>
                    <a:pt x="2680213" y="0"/>
                    <a:pt x="2689978" y="4045"/>
                    <a:pt x="2697179" y="11246"/>
                  </a:cubicBezTo>
                  <a:cubicBezTo>
                    <a:pt x="2704380" y="18446"/>
                    <a:pt x="2708425" y="28212"/>
                    <a:pt x="2708425" y="38395"/>
                  </a:cubicBezTo>
                  <a:lnTo>
                    <a:pt x="2708425" y="211724"/>
                  </a:lnTo>
                  <a:cubicBezTo>
                    <a:pt x="2708425" y="232929"/>
                    <a:pt x="2691235" y="250119"/>
                    <a:pt x="2670029" y="250119"/>
                  </a:cubicBezTo>
                  <a:lnTo>
                    <a:pt x="38395" y="250119"/>
                  </a:lnTo>
                  <a:cubicBezTo>
                    <a:pt x="17190" y="250119"/>
                    <a:pt x="0" y="232929"/>
                    <a:pt x="0" y="211724"/>
                  </a:cubicBezTo>
                  <a:lnTo>
                    <a:pt x="0" y="38395"/>
                  </a:lnTo>
                  <a:cubicBezTo>
                    <a:pt x="0" y="17190"/>
                    <a:pt x="17190" y="0"/>
                    <a:pt x="383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85725"/>
              <a:ext cx="2708425" cy="335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Top Module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2491740"/>
            <a:ext cx="18288000" cy="6766560"/>
          </a:xfrm>
          <a:custGeom>
            <a:avLst/>
            <a:gdLst/>
            <a:ahLst/>
            <a:cxnLst/>
            <a:rect r="r" b="b" t="t" l="l"/>
            <a:pathLst>
              <a:path h="6766560" w="18288000">
                <a:moveTo>
                  <a:pt x="0" y="0"/>
                </a:moveTo>
                <a:lnTo>
                  <a:pt x="18288000" y="0"/>
                </a:lnTo>
                <a:lnTo>
                  <a:pt x="18288000" y="6766560"/>
                </a:lnTo>
                <a:lnTo>
                  <a:pt x="0" y="6766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5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02225" y="413648"/>
            <a:ext cx="10283550" cy="949670"/>
            <a:chOff x="0" y="0"/>
            <a:chExt cx="2708425" cy="2501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8425" cy="250119"/>
            </a:xfrm>
            <a:custGeom>
              <a:avLst/>
              <a:gdLst/>
              <a:ahLst/>
              <a:cxnLst/>
              <a:rect r="r" b="b" t="t" l="l"/>
              <a:pathLst>
                <a:path h="250119" w="2708425">
                  <a:moveTo>
                    <a:pt x="38395" y="0"/>
                  </a:moveTo>
                  <a:lnTo>
                    <a:pt x="2670029" y="0"/>
                  </a:lnTo>
                  <a:cubicBezTo>
                    <a:pt x="2680213" y="0"/>
                    <a:pt x="2689978" y="4045"/>
                    <a:pt x="2697179" y="11246"/>
                  </a:cubicBezTo>
                  <a:cubicBezTo>
                    <a:pt x="2704380" y="18446"/>
                    <a:pt x="2708425" y="28212"/>
                    <a:pt x="2708425" y="38395"/>
                  </a:cubicBezTo>
                  <a:lnTo>
                    <a:pt x="2708425" y="211724"/>
                  </a:lnTo>
                  <a:cubicBezTo>
                    <a:pt x="2708425" y="232929"/>
                    <a:pt x="2691235" y="250119"/>
                    <a:pt x="2670029" y="250119"/>
                  </a:cubicBezTo>
                  <a:lnTo>
                    <a:pt x="38395" y="250119"/>
                  </a:lnTo>
                  <a:cubicBezTo>
                    <a:pt x="17190" y="250119"/>
                    <a:pt x="0" y="232929"/>
                    <a:pt x="0" y="211724"/>
                  </a:cubicBezTo>
                  <a:lnTo>
                    <a:pt x="0" y="38395"/>
                  </a:lnTo>
                  <a:cubicBezTo>
                    <a:pt x="0" y="17190"/>
                    <a:pt x="17190" y="0"/>
                    <a:pt x="383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85725"/>
              <a:ext cx="2708425" cy="335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DGEMM using parallel.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878121" y="1372844"/>
            <a:ext cx="12627009" cy="8923681"/>
            <a:chOff x="0" y="0"/>
            <a:chExt cx="16836012" cy="1189824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418006" cy="11898242"/>
            </a:xfrm>
            <a:custGeom>
              <a:avLst/>
              <a:gdLst/>
              <a:ahLst/>
              <a:cxnLst/>
              <a:rect r="r" b="b" t="t" l="l"/>
              <a:pathLst>
                <a:path h="11898242" w="8418006">
                  <a:moveTo>
                    <a:pt x="0" y="0"/>
                  </a:moveTo>
                  <a:lnTo>
                    <a:pt x="8418006" y="0"/>
                  </a:lnTo>
                  <a:lnTo>
                    <a:pt x="8418006" y="11898242"/>
                  </a:lnTo>
                  <a:lnTo>
                    <a:pt x="0" y="11898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8418006" y="0"/>
              <a:ext cx="8418006" cy="11898242"/>
            </a:xfrm>
            <a:custGeom>
              <a:avLst/>
              <a:gdLst/>
              <a:ahLst/>
              <a:cxnLst/>
              <a:rect r="r" b="b" t="t" l="l"/>
              <a:pathLst>
                <a:path h="11898242" w="8418006">
                  <a:moveTo>
                    <a:pt x="0" y="0"/>
                  </a:moveTo>
                  <a:lnTo>
                    <a:pt x="8418006" y="0"/>
                  </a:lnTo>
                  <a:lnTo>
                    <a:pt x="8418006" y="11898242"/>
                  </a:lnTo>
                  <a:lnTo>
                    <a:pt x="0" y="118982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DAGrYusQmlw</dc:identifier>
  <dcterms:modified xsi:type="dcterms:W3CDTF">2011-08-01T06:04:30Z</dcterms:modified>
  <cp:revision>1</cp:revision>
  <dc:title>RISC-V implementation on FPGA</dc:title>
</cp:coreProperties>
</file>

<file path=docProps/thumbnail.jpeg>
</file>